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9928225" cy="6797675"/>
  <p:embeddedFontLst>
    <p:embeddedFont>
      <p:font typeface="Josefin Sans" panose="02020500000000000000" charset="0"/>
      <p:regular r:id="rId49"/>
      <p:bold r:id="rId50"/>
      <p:italic r:id="rId51"/>
      <p:boldItalic r:id="rId52"/>
    </p:embeddedFont>
    <p:embeddedFont>
      <p:font typeface="Josefin Sans SemiBold" panose="02020500000000000000" charset="0"/>
      <p:regular r:id="rId53"/>
      <p:bold r:id="rId54"/>
      <p:italic r:id="rId55"/>
      <p:boldItalic r:id="rId56"/>
    </p:embeddedFont>
    <p:embeddedFont>
      <p:font typeface="Ranchers" panose="02020500000000000000" charset="0"/>
      <p:regular r:id="rId57"/>
    </p:embeddedFont>
    <p:embeddedFont>
      <p:font typeface="Roboto" panose="02020500000000000000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gl9OtsGp9JfKZHf/MMVc3HAFZf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680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641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874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1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23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68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3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224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22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15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76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16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666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17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427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9018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33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690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177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1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947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25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23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513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2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198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5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66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6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25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7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459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583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https://link.springer.com/article/10.1007/s10994-019-05838-7/figures/1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>
                <a:solidFill>
                  <a:schemeClr val="dk1"/>
                </a:solidFill>
              </a:rPr>
              <a:t>https://biic.ee.nthu.edu.tw/blog-detail.php?id=24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6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382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9265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981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5241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3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858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775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5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4990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6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466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7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06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8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714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p3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35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819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4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4652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0" name="Google Shape;710;p41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589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p4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1400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43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470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4" name="Google Shape;744;p4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7418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6" name="Google Shape;756;p45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3184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6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70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5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https://arxiv.org/pdf/2103.01696.pdf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353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6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40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7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85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8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418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58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8"/>
          <p:cNvSpPr/>
          <p:nvPr/>
        </p:nvSpPr>
        <p:spPr>
          <a:xfrm>
            <a:off x="125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8"/>
          <p:cNvSpPr/>
          <p:nvPr/>
        </p:nvSpPr>
        <p:spPr>
          <a:xfrm>
            <a:off x="40746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8"/>
          <p:cNvSpPr/>
          <p:nvPr/>
        </p:nvSpPr>
        <p:spPr>
          <a:xfrm>
            <a:off x="8324091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8"/>
          <p:cNvSpPr/>
          <p:nvPr/>
        </p:nvSpPr>
        <p:spPr>
          <a:xfrm>
            <a:off x="7503450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8"/>
          <p:cNvSpPr/>
          <p:nvPr/>
        </p:nvSpPr>
        <p:spPr>
          <a:xfrm>
            <a:off x="7912800" y="3915097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8"/>
          <p:cNvSpPr/>
          <p:nvPr/>
        </p:nvSpPr>
        <p:spPr>
          <a:xfrm>
            <a:off x="6680616" y="3915130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8"/>
          <p:cNvSpPr/>
          <p:nvPr/>
        </p:nvSpPr>
        <p:spPr>
          <a:xfrm>
            <a:off x="7912951" y="3916335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8"/>
          <p:cNvSpPr/>
          <p:nvPr/>
        </p:nvSpPr>
        <p:spPr>
          <a:xfrm rot="-41742">
            <a:off x="8319266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8"/>
          <p:cNvSpPr/>
          <p:nvPr/>
        </p:nvSpPr>
        <p:spPr>
          <a:xfrm>
            <a:off x="605328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8"/>
          <p:cNvSpPr/>
          <p:nvPr/>
        </p:nvSpPr>
        <p:spPr>
          <a:xfrm rot="5400000">
            <a:off x="8223658" y="4223110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8"/>
          <p:cNvSpPr/>
          <p:nvPr/>
        </p:nvSpPr>
        <p:spPr>
          <a:xfrm>
            <a:off x="-18300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48"/>
          <p:cNvGrpSpPr/>
          <p:nvPr/>
        </p:nvGrpSpPr>
        <p:grpSpPr>
          <a:xfrm>
            <a:off x="497962" y="-5662"/>
            <a:ext cx="642048" cy="2061773"/>
            <a:chOff x="3294275" y="272450"/>
            <a:chExt cx="512000" cy="1343700"/>
          </a:xfrm>
        </p:grpSpPr>
        <p:sp>
          <p:nvSpPr>
            <p:cNvPr id="21" name="Google Shape;21;p48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8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8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8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48"/>
          <p:cNvSpPr/>
          <p:nvPr/>
        </p:nvSpPr>
        <p:spPr>
          <a:xfrm rot="5400000">
            <a:off x="3327086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48"/>
          <p:cNvGrpSpPr/>
          <p:nvPr/>
        </p:nvGrpSpPr>
        <p:grpSpPr>
          <a:xfrm>
            <a:off x="2908878" y="-16500"/>
            <a:ext cx="1684958" cy="845109"/>
            <a:chOff x="2502550" y="-16500"/>
            <a:chExt cx="1684958" cy="845109"/>
          </a:xfrm>
        </p:grpSpPr>
        <p:sp>
          <p:nvSpPr>
            <p:cNvPr id="27" name="Google Shape;27;p48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8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48"/>
          <p:cNvGrpSpPr/>
          <p:nvPr/>
        </p:nvGrpSpPr>
        <p:grpSpPr>
          <a:xfrm rot="5400000">
            <a:off x="6349168" y="-738089"/>
            <a:ext cx="616602" cy="2510972"/>
            <a:chOff x="3294275" y="272450"/>
            <a:chExt cx="512000" cy="1343700"/>
          </a:xfrm>
        </p:grpSpPr>
        <p:sp>
          <p:nvSpPr>
            <p:cNvPr id="30" name="Google Shape;30;p48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8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8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8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48"/>
          <p:cNvSpPr/>
          <p:nvPr/>
        </p:nvSpPr>
        <p:spPr>
          <a:xfrm rot="10800000">
            <a:off x="6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8"/>
          <p:cNvSpPr/>
          <p:nvPr/>
        </p:nvSpPr>
        <p:spPr>
          <a:xfrm>
            <a:off x="2314708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8"/>
          <p:cNvSpPr/>
          <p:nvPr/>
        </p:nvSpPr>
        <p:spPr>
          <a:xfrm>
            <a:off x="5186322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8"/>
          <p:cNvSpPr/>
          <p:nvPr/>
        </p:nvSpPr>
        <p:spPr>
          <a:xfrm>
            <a:off x="5615938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8"/>
          <p:cNvSpPr txBox="1">
            <a:spLocks noGrp="1"/>
          </p:cNvSpPr>
          <p:nvPr>
            <p:ph type="ctrTitle"/>
          </p:nvPr>
        </p:nvSpPr>
        <p:spPr>
          <a:xfrm>
            <a:off x="1629601" y="1583350"/>
            <a:ext cx="58848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5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subTitle" idx="1"/>
          </p:nvPr>
        </p:nvSpPr>
        <p:spPr>
          <a:xfrm>
            <a:off x="2537038" y="3222342"/>
            <a:ext cx="40578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9"/>
          <p:cNvGrpSpPr/>
          <p:nvPr/>
        </p:nvGrpSpPr>
        <p:grpSpPr>
          <a:xfrm>
            <a:off x="13" y="-15707"/>
            <a:ext cx="9557825" cy="5577807"/>
            <a:chOff x="13" y="-15707"/>
            <a:chExt cx="9557825" cy="5577807"/>
          </a:xfrm>
        </p:grpSpPr>
        <p:sp>
          <p:nvSpPr>
            <p:cNvPr id="42" name="Google Shape;42;p49"/>
            <p:cNvSpPr/>
            <p:nvPr/>
          </p:nvSpPr>
          <p:spPr>
            <a:xfrm>
              <a:off x="8322155" y="0"/>
              <a:ext cx="825900" cy="1645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9"/>
            <p:cNvSpPr/>
            <p:nvPr/>
          </p:nvSpPr>
          <p:spPr>
            <a:xfrm rot="-5400000">
              <a:off x="7902403" y="-410555"/>
              <a:ext cx="850757" cy="1640453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9"/>
            <p:cNvSpPr/>
            <p:nvPr/>
          </p:nvSpPr>
          <p:spPr>
            <a:xfrm rot="10800000">
              <a:off x="68" y="4318063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49"/>
            <p:cNvGrpSpPr/>
            <p:nvPr/>
          </p:nvGrpSpPr>
          <p:grpSpPr>
            <a:xfrm rot="5400000">
              <a:off x="604082" y="-208160"/>
              <a:ext cx="431714" cy="1639851"/>
              <a:chOff x="3294275" y="272450"/>
              <a:chExt cx="360633" cy="1343700"/>
            </a:xfrm>
          </p:grpSpPr>
          <p:sp>
            <p:nvSpPr>
              <p:cNvPr id="46" name="Google Shape;46;p49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49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9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49"/>
            <p:cNvSpPr/>
            <p:nvPr/>
          </p:nvSpPr>
          <p:spPr>
            <a:xfrm rot="10800000" flipH="1">
              <a:off x="8321554" y="43180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49"/>
          <p:cNvSpPr txBox="1">
            <a:spLocks noGrp="1"/>
          </p:cNvSpPr>
          <p:nvPr>
            <p:ph type="subTitle" idx="1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title" idx="2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title" idx="3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subTitle" idx="4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subTitle" idx="5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8" name="Google Shape;58;p49"/>
          <p:cNvSpPr txBox="1">
            <a:spLocks noGrp="1"/>
          </p:cNvSpPr>
          <p:nvPr>
            <p:ph type="title" idx="8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title" idx="9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subTitle" idx="13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title" idx="14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title" idx="15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sldNum" idx="12"/>
          </p:nvPr>
        </p:nvSpPr>
        <p:spPr>
          <a:xfrm>
            <a:off x="8505825" y="94883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0"/>
          <p:cNvSpPr/>
          <p:nvPr/>
        </p:nvSpPr>
        <p:spPr>
          <a:xfrm rot="10800000">
            <a:off x="-2" y="4315022"/>
            <a:ext cx="829002" cy="827903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829000" y="115450"/>
            <a:ext cx="75060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/>
          <p:nvPr/>
        </p:nvSpPr>
        <p:spPr>
          <a:xfrm rot="10800000" flipH="1">
            <a:off x="8605525" y="-131817"/>
            <a:ext cx="620400" cy="62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0"/>
          <p:cNvSpPr txBox="1">
            <a:spLocks noGrp="1"/>
          </p:cNvSpPr>
          <p:nvPr>
            <p:ph type="sldNum" idx="12"/>
          </p:nvPr>
        </p:nvSpPr>
        <p:spPr>
          <a:xfrm>
            <a:off x="8505825" y="94883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 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1"/>
          <p:cNvSpPr/>
          <p:nvPr/>
        </p:nvSpPr>
        <p:spPr>
          <a:xfrm rot="10800000">
            <a:off x="-2" y="4315022"/>
            <a:ext cx="829002" cy="827903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1"/>
          <p:cNvSpPr txBox="1">
            <a:spLocks noGrp="1"/>
          </p:cNvSpPr>
          <p:nvPr>
            <p:ph type="title"/>
          </p:nvPr>
        </p:nvSpPr>
        <p:spPr>
          <a:xfrm>
            <a:off x="829000" y="115450"/>
            <a:ext cx="75060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body" idx="1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 sz="20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1"/>
          <p:cNvSpPr/>
          <p:nvPr/>
        </p:nvSpPr>
        <p:spPr>
          <a:xfrm rot="10800000" flipH="1">
            <a:off x="8605525" y="-131817"/>
            <a:ext cx="620400" cy="62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1"/>
          <p:cNvSpPr txBox="1">
            <a:spLocks noGrp="1"/>
          </p:cNvSpPr>
          <p:nvPr>
            <p:ph type="sldNum" idx="12"/>
          </p:nvPr>
        </p:nvSpPr>
        <p:spPr>
          <a:xfrm>
            <a:off x="8505825" y="94883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 3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2"/>
          <p:cNvSpPr/>
          <p:nvPr/>
        </p:nvSpPr>
        <p:spPr>
          <a:xfrm rot="10800000">
            <a:off x="-2" y="4315022"/>
            <a:ext cx="829002" cy="827903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1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 sz="20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/>
          <p:nvPr/>
        </p:nvSpPr>
        <p:spPr>
          <a:xfrm rot="10800000" flipH="1">
            <a:off x="8605525" y="-131817"/>
            <a:ext cx="620400" cy="62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2"/>
          <p:cNvSpPr txBox="1">
            <a:spLocks noGrp="1"/>
          </p:cNvSpPr>
          <p:nvPr>
            <p:ph type="sldNum" idx="12"/>
          </p:nvPr>
        </p:nvSpPr>
        <p:spPr>
          <a:xfrm>
            <a:off x="8505825" y="94883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4"/>
          <p:cNvSpPr/>
          <p:nvPr/>
        </p:nvSpPr>
        <p:spPr>
          <a:xfrm flipH="1">
            <a:off x="5397978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4"/>
          <p:cNvSpPr/>
          <p:nvPr/>
        </p:nvSpPr>
        <p:spPr>
          <a:xfrm flipH="1">
            <a:off x="791683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4"/>
          <p:cNvSpPr/>
          <p:nvPr/>
        </p:nvSpPr>
        <p:spPr>
          <a:xfrm flipH="1">
            <a:off x="5293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4"/>
          <p:cNvSpPr/>
          <p:nvPr/>
        </p:nvSpPr>
        <p:spPr>
          <a:xfrm flipH="1">
            <a:off x="825557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4"/>
          <p:cNvSpPr/>
          <p:nvPr/>
        </p:nvSpPr>
        <p:spPr>
          <a:xfrm flipH="1">
            <a:off x="2417" y="3910992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4"/>
          <p:cNvSpPr/>
          <p:nvPr/>
        </p:nvSpPr>
        <p:spPr>
          <a:xfrm flipH="1">
            <a:off x="2255" y="3911025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4"/>
          <p:cNvSpPr/>
          <p:nvPr/>
        </p:nvSpPr>
        <p:spPr>
          <a:xfrm flipH="1">
            <a:off x="2329" y="3912230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4"/>
          <p:cNvSpPr/>
          <p:nvPr/>
        </p:nvSpPr>
        <p:spPr>
          <a:xfrm rot="41742" flipH="1">
            <a:off x="-8734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4"/>
          <p:cNvSpPr/>
          <p:nvPr/>
        </p:nvSpPr>
        <p:spPr>
          <a:xfrm flipH="1">
            <a:off x="7292231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4"/>
          <p:cNvSpPr/>
          <p:nvPr/>
        </p:nvSpPr>
        <p:spPr>
          <a:xfrm rot="-5400000" flipH="1">
            <a:off x="-305578" y="4219005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4"/>
          <p:cNvSpPr/>
          <p:nvPr/>
        </p:nvSpPr>
        <p:spPr>
          <a:xfrm flipH="1">
            <a:off x="7503177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54"/>
          <p:cNvGrpSpPr/>
          <p:nvPr/>
        </p:nvGrpSpPr>
        <p:grpSpPr>
          <a:xfrm flipH="1">
            <a:off x="8009293" y="-5662"/>
            <a:ext cx="642048" cy="2061773"/>
            <a:chOff x="3294275" y="272450"/>
            <a:chExt cx="512000" cy="1343700"/>
          </a:xfrm>
        </p:grpSpPr>
        <p:sp>
          <p:nvSpPr>
            <p:cNvPr id="95" name="Google Shape;95;p54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4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4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4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54"/>
          <p:cNvSpPr/>
          <p:nvPr/>
        </p:nvSpPr>
        <p:spPr>
          <a:xfrm rot="-5400000" flipH="1">
            <a:off x="4969738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54"/>
          <p:cNvGrpSpPr/>
          <p:nvPr/>
        </p:nvGrpSpPr>
        <p:grpSpPr>
          <a:xfrm flipH="1">
            <a:off x="4555466" y="-16500"/>
            <a:ext cx="1684958" cy="845109"/>
            <a:chOff x="2502550" y="-16500"/>
            <a:chExt cx="1684958" cy="845109"/>
          </a:xfrm>
        </p:grpSpPr>
        <p:sp>
          <p:nvSpPr>
            <p:cNvPr id="101" name="Google Shape;101;p54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4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54"/>
          <p:cNvGrpSpPr/>
          <p:nvPr/>
        </p:nvGrpSpPr>
        <p:grpSpPr>
          <a:xfrm rot="-5400000" flipH="1">
            <a:off x="2183534" y="-738089"/>
            <a:ext cx="616602" cy="2510972"/>
            <a:chOff x="3294275" y="272450"/>
            <a:chExt cx="512000" cy="1343700"/>
          </a:xfrm>
        </p:grpSpPr>
        <p:sp>
          <p:nvSpPr>
            <p:cNvPr id="104" name="Google Shape;104;p54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4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4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4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54"/>
          <p:cNvSpPr/>
          <p:nvPr/>
        </p:nvSpPr>
        <p:spPr>
          <a:xfrm rot="10800000" flipH="1">
            <a:off x="832327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4"/>
          <p:cNvSpPr/>
          <p:nvPr/>
        </p:nvSpPr>
        <p:spPr>
          <a:xfrm flipH="1">
            <a:off x="5600522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4"/>
          <p:cNvSpPr/>
          <p:nvPr/>
        </p:nvSpPr>
        <p:spPr>
          <a:xfrm flipH="1">
            <a:off x="3137980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4"/>
          <p:cNvSpPr/>
          <p:nvPr/>
        </p:nvSpPr>
        <p:spPr>
          <a:xfrm flipH="1">
            <a:off x="2708315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55"/>
          <p:cNvGrpSpPr/>
          <p:nvPr/>
        </p:nvGrpSpPr>
        <p:grpSpPr>
          <a:xfrm flipH="1">
            <a:off x="165850" y="-16500"/>
            <a:ext cx="8978153" cy="5920360"/>
            <a:chOff x="1225" y="-16500"/>
            <a:chExt cx="8978153" cy="5920360"/>
          </a:xfrm>
        </p:grpSpPr>
        <p:sp>
          <p:nvSpPr>
            <p:cNvPr id="114" name="Google Shape;114;p55"/>
            <p:cNvSpPr/>
            <p:nvPr/>
          </p:nvSpPr>
          <p:spPr>
            <a:xfrm flipH="1">
              <a:off x="2517600" y="4330225"/>
              <a:ext cx="2054400" cy="81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5"/>
            <p:cNvSpPr/>
            <p:nvPr/>
          </p:nvSpPr>
          <p:spPr>
            <a:xfrm>
              <a:off x="7905598" y="3894098"/>
              <a:ext cx="838800" cy="83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5"/>
            <p:cNvSpPr/>
            <p:nvPr/>
          </p:nvSpPr>
          <p:spPr>
            <a:xfrm flipH="1">
              <a:off x="5230" y="-6900"/>
              <a:ext cx="813770" cy="1651240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5"/>
            <p:cNvSpPr/>
            <p:nvPr/>
          </p:nvSpPr>
          <p:spPr>
            <a:xfrm flipH="1">
              <a:off x="818485" y="-6900"/>
              <a:ext cx="825440" cy="834329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5"/>
            <p:cNvSpPr/>
            <p:nvPr/>
          </p:nvSpPr>
          <p:spPr>
            <a:xfrm>
              <a:off x="1225" y="3498325"/>
              <a:ext cx="1643331" cy="1645768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5"/>
            <p:cNvSpPr/>
            <p:nvPr/>
          </p:nvSpPr>
          <p:spPr>
            <a:xfrm>
              <a:off x="7093100" y="3498316"/>
              <a:ext cx="1244217" cy="1241155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55"/>
            <p:cNvGrpSpPr/>
            <p:nvPr/>
          </p:nvGrpSpPr>
          <p:grpSpPr>
            <a:xfrm flipH="1">
              <a:off x="8337330" y="-5658"/>
              <a:ext cx="642048" cy="2577485"/>
              <a:chOff x="3294275" y="272450"/>
              <a:chExt cx="512000" cy="1343700"/>
            </a:xfrm>
          </p:grpSpPr>
          <p:sp>
            <p:nvSpPr>
              <p:cNvPr id="121" name="Google Shape;121;p5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5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5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5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25;p55"/>
            <p:cNvSpPr/>
            <p:nvPr/>
          </p:nvSpPr>
          <p:spPr>
            <a:xfrm flipH="1">
              <a:off x="4981893" y="-16500"/>
              <a:ext cx="2412657" cy="1247215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5"/>
            <p:cNvSpPr/>
            <p:nvPr/>
          </p:nvSpPr>
          <p:spPr>
            <a:xfrm flipH="1">
              <a:off x="4983259" y="-11821"/>
              <a:ext cx="1202579" cy="124721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" name="Google Shape;127;p55"/>
            <p:cNvGrpSpPr/>
            <p:nvPr/>
          </p:nvGrpSpPr>
          <p:grpSpPr>
            <a:xfrm rot="-5400000" flipH="1">
              <a:off x="4440268" y="3915879"/>
              <a:ext cx="262420" cy="1640255"/>
              <a:chOff x="3597008" y="272450"/>
              <a:chExt cx="209267" cy="1343700"/>
            </a:xfrm>
          </p:grpSpPr>
          <p:sp>
            <p:nvSpPr>
              <p:cNvPr id="128" name="Google Shape;128;p5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5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" name="Google Shape;130;p55"/>
            <p:cNvSpPr/>
            <p:nvPr/>
          </p:nvSpPr>
          <p:spPr>
            <a:xfrm rot="10800000" flipH="1">
              <a:off x="2498275" y="390150"/>
              <a:ext cx="832200" cy="832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5"/>
            <p:cNvSpPr/>
            <p:nvPr/>
          </p:nvSpPr>
          <p:spPr>
            <a:xfrm rot="10800000" flipH="1">
              <a:off x="2917229" y="4201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5"/>
            <p:cNvSpPr/>
            <p:nvPr/>
          </p:nvSpPr>
          <p:spPr>
            <a:xfrm flipH="1">
              <a:off x="5383428" y="4323153"/>
              <a:ext cx="838708" cy="1580707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Josefin Sans SemiBold"/>
              <a:buNone/>
              <a:defRPr sz="3500" b="0" i="0" u="none" strike="noStrike" cap="none">
                <a:solidFill>
                  <a:schemeClr val="accent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47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sz="4800"/>
              <a:t>Cross-Market Product Recommendation</a:t>
            </a:r>
            <a:endParaRPr sz="4800"/>
          </a:p>
        </p:txBody>
      </p:sp>
      <p:sp>
        <p:nvSpPr>
          <p:cNvPr id="138" name="Google Shape;138;p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5200">
                <a:solidFill>
                  <a:schemeClr val="dk1"/>
                </a:solidFill>
              </a:rPr>
              <a:t>ADVISOR: JIA-LING KOH</a:t>
            </a:r>
            <a:endParaRPr sz="5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5200">
                <a:solidFill>
                  <a:schemeClr val="dk1"/>
                </a:solidFill>
              </a:rPr>
              <a:t>PRESENTER: Xiao-Yuan Hung</a:t>
            </a:r>
            <a:endParaRPr sz="5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5200">
                <a:solidFill>
                  <a:schemeClr val="dk1"/>
                </a:solidFill>
              </a:rPr>
              <a:t>SOURCE: CIKM’21</a:t>
            </a:r>
            <a:endParaRPr sz="5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5200">
                <a:solidFill>
                  <a:schemeClr val="dk1"/>
                </a:solidFill>
              </a:rPr>
              <a:t>DATE: 2022/1/4</a:t>
            </a:r>
            <a:endParaRPr sz="5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Rating Stars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DC373CD-17AC-4686-B0BC-6C7F05752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51" name="Google Shape;351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0262" y="2843987"/>
            <a:ext cx="3799434" cy="227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5335" y="2067226"/>
            <a:ext cx="609685" cy="130510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0"/>
          <p:cNvSpPr/>
          <p:nvPr/>
        </p:nvSpPr>
        <p:spPr>
          <a:xfrm>
            <a:off x="659081" y="3496540"/>
            <a:ext cx="2594758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Saudi Arabia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Singapore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Australia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au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United Arab Emirates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ae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Turkey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tr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Japan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jp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India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Spain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U.S.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50" b="0" i="0" u="none" strike="noStrike" cap="none">
              <a:solidFill>
                <a:srgbClr val="4376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0"/>
          <p:cNvSpPr/>
          <p:nvPr/>
        </p:nvSpPr>
        <p:spPr>
          <a:xfrm>
            <a:off x="2677894" y="3496540"/>
            <a:ext cx="2333501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China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cn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Germany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Netherlands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nl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France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fr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Brazil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Canada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Mexico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mx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Italy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United Kingdom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uk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Mexico giving higher rating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742AC89-7730-45AE-A3EC-072F82516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61" name="Google Shape;361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000" y="962226"/>
            <a:ext cx="6737779" cy="40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6142" y="1726283"/>
            <a:ext cx="609685" cy="1305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11"/>
          <p:cNvCxnSpPr/>
          <p:nvPr/>
        </p:nvCxnSpPr>
        <p:spPr>
          <a:xfrm>
            <a:off x="1004885" y="1472540"/>
            <a:ext cx="6876580" cy="0"/>
          </a:xfrm>
          <a:prstGeom prst="straightConnector1">
            <a:avLst/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p11"/>
          <p:cNvSpPr/>
          <p:nvPr/>
        </p:nvSpPr>
        <p:spPr>
          <a:xfrm>
            <a:off x="7748783" y="2624448"/>
            <a:ext cx="621047" cy="2493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India / Japan giving lower rating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C37C95-FA79-46BB-A35A-3716C4EBC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71" name="Google Shape;371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000" y="962226"/>
            <a:ext cx="6737779" cy="40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6142" y="1726283"/>
            <a:ext cx="609685" cy="1305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4" name="Google Shape;374;p12"/>
          <p:cNvCxnSpPr/>
          <p:nvPr/>
        </p:nvCxnSpPr>
        <p:spPr>
          <a:xfrm>
            <a:off x="1135514" y="1900052"/>
            <a:ext cx="6431265" cy="0"/>
          </a:xfrm>
          <a:prstGeom prst="straightConnector1">
            <a:avLst/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p12"/>
          <p:cNvSpPr/>
          <p:nvPr/>
        </p:nvSpPr>
        <p:spPr>
          <a:xfrm>
            <a:off x="7748783" y="2101932"/>
            <a:ext cx="621047" cy="34439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Market similarity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83ECD58-A0AA-4FA9-9496-0B8112496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81" name="Google Shape;381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797" y="1223513"/>
            <a:ext cx="5059971" cy="319410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3"/>
          <p:cNvSpPr/>
          <p:nvPr/>
        </p:nvSpPr>
        <p:spPr>
          <a:xfrm>
            <a:off x="2464264" y="1615216"/>
            <a:ext cx="468941" cy="34439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5070764" y="1615216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5070764" y="2856100"/>
            <a:ext cx="688769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3"/>
          <p:cNvSpPr/>
          <p:nvPr/>
        </p:nvSpPr>
        <p:spPr>
          <a:xfrm>
            <a:off x="2529445" y="2885704"/>
            <a:ext cx="688769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3"/>
          <p:cNvSpPr/>
          <p:nvPr/>
        </p:nvSpPr>
        <p:spPr>
          <a:xfrm>
            <a:off x="4738255" y="2579242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3"/>
          <p:cNvSpPr/>
          <p:nvPr/>
        </p:nvSpPr>
        <p:spPr>
          <a:xfrm>
            <a:off x="2226491" y="2579243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3"/>
          <p:cNvSpPr/>
          <p:nvPr/>
        </p:nvSpPr>
        <p:spPr>
          <a:xfrm>
            <a:off x="2226491" y="3204734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3"/>
          <p:cNvSpPr/>
          <p:nvPr/>
        </p:nvSpPr>
        <p:spPr>
          <a:xfrm>
            <a:off x="3807154" y="3204733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3"/>
          <p:cNvSpPr/>
          <p:nvPr/>
        </p:nvSpPr>
        <p:spPr>
          <a:xfrm>
            <a:off x="4738254" y="3204732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"/>
          <p:cNvSpPr/>
          <p:nvPr/>
        </p:nvSpPr>
        <p:spPr>
          <a:xfrm>
            <a:off x="6318917" y="3204732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Market similarity - European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2114CC0-8EE0-4F54-9D34-03CA444A2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98" name="Google Shape;39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797" y="1223513"/>
            <a:ext cx="5059971" cy="319410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4"/>
          <p:cNvSpPr/>
          <p:nvPr/>
        </p:nvSpPr>
        <p:spPr>
          <a:xfrm>
            <a:off x="2464264" y="1615216"/>
            <a:ext cx="468941" cy="34439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4"/>
          <p:cNvSpPr/>
          <p:nvPr/>
        </p:nvSpPr>
        <p:spPr>
          <a:xfrm>
            <a:off x="5070764" y="1615216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4"/>
          <p:cNvSpPr/>
          <p:nvPr/>
        </p:nvSpPr>
        <p:spPr>
          <a:xfrm>
            <a:off x="5070764" y="2856100"/>
            <a:ext cx="688769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4"/>
          <p:cNvSpPr/>
          <p:nvPr/>
        </p:nvSpPr>
        <p:spPr>
          <a:xfrm>
            <a:off x="2529445" y="2885704"/>
            <a:ext cx="688769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Market similarity - North America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C1E72D0-C89E-4E33-BA60-6DAB5708D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09" name="Google Shape;409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797" y="1223513"/>
            <a:ext cx="5059971" cy="319410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5"/>
          <p:cNvSpPr/>
          <p:nvPr/>
        </p:nvSpPr>
        <p:spPr>
          <a:xfrm>
            <a:off x="4738255" y="2579242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5"/>
          <p:cNvSpPr/>
          <p:nvPr/>
        </p:nvSpPr>
        <p:spPr>
          <a:xfrm>
            <a:off x="2226491" y="2579243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5"/>
          <p:cNvSpPr/>
          <p:nvPr/>
        </p:nvSpPr>
        <p:spPr>
          <a:xfrm>
            <a:off x="2226491" y="3204734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5"/>
          <p:cNvSpPr/>
          <p:nvPr/>
        </p:nvSpPr>
        <p:spPr>
          <a:xfrm>
            <a:off x="3807154" y="3204733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5"/>
          <p:cNvSpPr/>
          <p:nvPr/>
        </p:nvSpPr>
        <p:spPr>
          <a:xfrm>
            <a:off x="4738254" y="3204732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5"/>
          <p:cNvSpPr/>
          <p:nvPr/>
        </p:nvSpPr>
        <p:spPr>
          <a:xfrm>
            <a:off x="6318917" y="3204732"/>
            <a:ext cx="368135" cy="36813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"/>
          <p:cNvSpPr txBox="1"/>
          <p:nvPr/>
        </p:nvSpPr>
        <p:spPr>
          <a:xfrm>
            <a:off x="819000" y="1285350"/>
            <a:ext cx="75060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4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Different market exhibit different behavior</a:t>
            </a:r>
            <a:endParaRPr/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2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Cultural biases</a:t>
            </a:r>
            <a:endParaRPr/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2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Different marketing strategies</a:t>
            </a:r>
            <a:endParaRPr/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2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Popularity of Amazon in different country</a:t>
            </a:r>
            <a:endParaRPr/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2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long it has been doing business</a:t>
            </a: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Remarks</a:t>
            </a:r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2F6021DF-8AB6-4B96-8BB1-2C11C10F2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29" name="Google Shape;42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2222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430" name="Google Shape;430;p1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431" name="Google Shape;431;p17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776417E-0F94-4068-A431-46FFDB4EE69C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33" name="Google Shape;433;p17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9E91"/>
              </a:buClr>
              <a:buSzPts val="1092"/>
              <a:buFont typeface="Arial"/>
              <a:buChar char="•"/>
            </a:pPr>
            <a:r>
              <a:rPr lang="en-US">
                <a:solidFill>
                  <a:schemeClr val="accent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FOREC system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9E91"/>
              </a:buClr>
              <a:buSzPts val="1092"/>
              <a:buFont typeface="Arial"/>
              <a:buChar char="•"/>
            </a:pPr>
            <a:r>
              <a:rPr lang="en-US">
                <a:solidFill>
                  <a:schemeClr val="accent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Input / Output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9E91"/>
              </a:buClr>
              <a:buSzPts val="1092"/>
              <a:buFont typeface="Arial"/>
              <a:buChar char="•"/>
            </a:pPr>
            <a:r>
              <a:rPr lang="en-US">
                <a:solidFill>
                  <a:schemeClr val="accent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NMF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9E91"/>
              </a:buClr>
              <a:buSzPts val="1092"/>
              <a:buFont typeface="Arial"/>
              <a:buChar char="•"/>
            </a:pPr>
            <a:r>
              <a:rPr lang="en-US">
                <a:solidFill>
                  <a:schemeClr val="accent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MAML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9E91"/>
              </a:buClr>
              <a:buSzPts val="1092"/>
              <a:buFont typeface="Arial"/>
              <a:buChar char="•"/>
            </a:pPr>
            <a:r>
              <a:rPr lang="en-US">
                <a:solidFill>
                  <a:schemeClr val="accent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Steps</a:t>
            </a:r>
            <a:endParaRPr>
              <a:solidFill>
                <a:schemeClr val="accent6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434" name="Google Shape;434;p17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 b="1">
                <a:latin typeface="Josefin Sans"/>
                <a:ea typeface="Josefin Sans"/>
                <a:cs typeface="Josefin Sans"/>
                <a:sym typeface="Josefin Sans"/>
              </a:rPr>
              <a:t>Outline</a:t>
            </a:r>
            <a:endParaRPr sz="36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35" name="Google Shape;435;p17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300"/>
              <a:t>Introduction</a:t>
            </a:r>
            <a:endParaRPr sz="2300"/>
          </a:p>
        </p:txBody>
      </p:sp>
      <p:sp>
        <p:nvSpPr>
          <p:cNvPr id="436" name="Google Shape;436;p17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Experiment</a:t>
            </a:r>
            <a:endParaRPr/>
          </a:p>
        </p:txBody>
      </p:sp>
      <p:sp>
        <p:nvSpPr>
          <p:cNvPr id="437" name="Google Shape;437;p17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>
                <a:solidFill>
                  <a:srgbClr val="F55B6A"/>
                </a:solidFill>
              </a:rPr>
              <a:t>Method</a:t>
            </a:r>
            <a:endParaRPr>
              <a:solidFill>
                <a:srgbClr val="F55B6A"/>
              </a:solidFill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7ABDFC1C-AF27-4F10-8E77-723E5514498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39" name="Google Shape;439;p17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440" name="Google Shape;440;p17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2275" y="693550"/>
            <a:ext cx="5879546" cy="422092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FOREC system</a:t>
            </a:r>
            <a:endParaRPr/>
          </a:p>
        </p:txBody>
      </p:sp>
      <p:sp>
        <p:nvSpPr>
          <p:cNvPr id="448" name="Google Shape;448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918" y="650636"/>
            <a:ext cx="6142723" cy="440985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Input／Output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2F2415-4671-4573-B840-C04D85EA3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55" name="Google Shape;45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9"/>
          <p:cNvSpPr/>
          <p:nvPr/>
        </p:nvSpPr>
        <p:spPr>
          <a:xfrm>
            <a:off x="4643111" y="4415392"/>
            <a:ext cx="2307265" cy="58213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6448" y="4632963"/>
            <a:ext cx="1110295" cy="207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" name="Google Shape;458;p19"/>
          <p:cNvGrpSpPr/>
          <p:nvPr/>
        </p:nvGrpSpPr>
        <p:grpSpPr>
          <a:xfrm>
            <a:off x="296882" y="3200400"/>
            <a:ext cx="4137559" cy="1432563"/>
            <a:chOff x="142244" y="3200400"/>
            <a:chExt cx="4292198" cy="1503225"/>
          </a:xfrm>
        </p:grpSpPr>
        <p:sp>
          <p:nvSpPr>
            <p:cNvPr id="459" name="Google Shape;459;p19"/>
            <p:cNvSpPr/>
            <p:nvPr/>
          </p:nvSpPr>
          <p:spPr>
            <a:xfrm>
              <a:off x="142244" y="3200400"/>
              <a:ext cx="4292198" cy="1503225"/>
            </a:xfrm>
            <a:prstGeom prst="wedgeRoundRectCallout">
              <a:avLst>
                <a:gd name="adj1" fmla="val 58932"/>
                <a:gd name="adj2" fmla="val 40866"/>
                <a:gd name="adj3" fmla="val 16667"/>
              </a:avLst>
            </a:prstGeom>
            <a:solidFill>
              <a:schemeClr val="lt1"/>
            </a:solidFill>
            <a:ln w="28575" cap="flat" cmpd="sng">
              <a:solidFill>
                <a:srgbClr val="F55B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Input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users/items ID of all target markets (</a:t>
              </a:r>
              <a:r>
                <a:rPr lang="en-US" sz="1200" b="1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&amp;</a:t>
              </a:r>
              <a:r>
                <a:rPr lang="en-US" sz="1200" b="1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US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60" name="Google Shape;460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1525" y="3623748"/>
              <a:ext cx="3833636" cy="7167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1" name="Google Shape;46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743" y="4632963"/>
            <a:ext cx="1094831" cy="20469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9"/>
          <p:cNvSpPr/>
          <p:nvPr/>
        </p:nvSpPr>
        <p:spPr>
          <a:xfrm>
            <a:off x="1161986" y="1397992"/>
            <a:ext cx="1801111" cy="646950"/>
          </a:xfrm>
          <a:prstGeom prst="wedgeRoundRectCallout">
            <a:avLst>
              <a:gd name="adj1" fmla="val 66869"/>
              <a:gd name="adj2" fmla="val -120716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Output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Specific target market</a:t>
            </a:r>
            <a:endParaRPr/>
          </a:p>
        </p:txBody>
      </p:sp>
      <p:sp>
        <p:nvSpPr>
          <p:cNvPr id="463" name="Google Shape;463;p19"/>
          <p:cNvSpPr/>
          <p:nvPr/>
        </p:nvSpPr>
        <p:spPr>
          <a:xfrm>
            <a:off x="5443603" y="1497547"/>
            <a:ext cx="1801111" cy="646950"/>
          </a:xfrm>
          <a:prstGeom prst="wedgeRoundRectCallout">
            <a:avLst>
              <a:gd name="adj1" fmla="val 66869"/>
              <a:gd name="adj2" fmla="val -120716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Output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Specific target market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BE33A98B-6DBC-4CE2-8FA7-13E16BB84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2222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45" name="Google Shape;145;p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9E91"/>
              </a:buClr>
              <a:buSzPts val="1092"/>
              <a:buFont typeface="Arial"/>
              <a:buChar char="•"/>
            </a:pPr>
            <a:r>
              <a:rPr lang="en-US">
                <a:solidFill>
                  <a:schemeClr val="accent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Problem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9E91"/>
              </a:buClr>
              <a:buSzPts val="1092"/>
              <a:buFont typeface="Arial"/>
              <a:buChar char="•"/>
            </a:pPr>
            <a:r>
              <a:rPr lang="en-US">
                <a:solidFill>
                  <a:schemeClr val="accent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Target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9E91"/>
              </a:buClr>
              <a:buSzPts val="1092"/>
              <a:buFont typeface="Arial"/>
              <a:buChar char="•"/>
            </a:pPr>
            <a:r>
              <a:rPr lang="en-US">
                <a:solidFill>
                  <a:schemeClr val="accent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Data Collection / Analysis</a:t>
            </a:r>
            <a:endParaRPr>
              <a:solidFill>
                <a:schemeClr val="accent6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E070F7-A5F8-4097-8FE5-14B9F40EB73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9" name="Google Shape;149;p2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 b="1">
                <a:latin typeface="Josefin Sans"/>
                <a:ea typeface="Josefin Sans"/>
                <a:cs typeface="Josefin Sans"/>
                <a:sym typeface="Josefin Sans"/>
              </a:rPr>
              <a:t>Outline</a:t>
            </a:r>
            <a:endParaRPr sz="36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0" name="Google Shape;150;p2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300">
                <a:solidFill>
                  <a:srgbClr val="F55B6A"/>
                </a:solidFill>
              </a:rPr>
              <a:t>Introduction</a:t>
            </a:r>
            <a:endParaRPr sz="2300"/>
          </a:p>
        </p:txBody>
      </p:sp>
      <p:sp>
        <p:nvSpPr>
          <p:cNvPr id="151" name="Google Shape;151;p2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Experiment</a:t>
            </a:r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Method</a:t>
            </a:r>
            <a:endParaRPr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36C76896-4CA6-44F3-8DEA-2F82AB27641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4" name="Google Shape;154;p2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55" name="Google Shape;155;p2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Conclusion</a:t>
            </a:r>
            <a:endParaRPr>
              <a:solidFill>
                <a:srgbClr val="F55B6A"/>
              </a:solidFill>
            </a:endParaRPr>
          </a:p>
        </p:txBody>
      </p:sp>
      <p:sp>
        <p:nvSpPr>
          <p:cNvPr id="156" name="Google Shape;156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General schema of FOREC system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96B839D-851D-4D89-8B58-471713062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69" name="Google Shape;46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20"/>
          <p:cNvPicPr preferRelativeResize="0"/>
          <p:nvPr/>
        </p:nvPicPr>
        <p:blipFill rotWithShape="1">
          <a:blip r:embed="rId3">
            <a:alphaModFix/>
          </a:blip>
          <a:srcRect b="1937"/>
          <a:stretch/>
        </p:blipFill>
        <p:spPr>
          <a:xfrm>
            <a:off x="2710800" y="651600"/>
            <a:ext cx="6142723" cy="4324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1" name="Google Shape;471;p20"/>
          <p:cNvGrpSpPr/>
          <p:nvPr/>
        </p:nvGrpSpPr>
        <p:grpSpPr>
          <a:xfrm>
            <a:off x="4652859" y="1316110"/>
            <a:ext cx="2213614" cy="3745344"/>
            <a:chOff x="4612488" y="983487"/>
            <a:chExt cx="2213614" cy="3745344"/>
          </a:xfrm>
        </p:grpSpPr>
        <p:sp>
          <p:nvSpPr>
            <p:cNvPr id="472" name="Google Shape;472;p20"/>
            <p:cNvSpPr/>
            <p:nvPr/>
          </p:nvSpPr>
          <p:spPr>
            <a:xfrm>
              <a:off x="4699591" y="1297172"/>
              <a:ext cx="2126511" cy="343165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55B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 txBox="1"/>
            <p:nvPr/>
          </p:nvSpPr>
          <p:spPr>
            <a:xfrm>
              <a:off x="4612488" y="983487"/>
              <a:ext cx="287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F55B6A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 b="0" i="0" u="none" strike="noStrike" cap="none">
                <a:solidFill>
                  <a:srgbClr val="F55B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20"/>
          <p:cNvGrpSpPr/>
          <p:nvPr/>
        </p:nvGrpSpPr>
        <p:grpSpPr>
          <a:xfrm>
            <a:off x="2483980" y="2080037"/>
            <a:ext cx="6365504" cy="1953908"/>
            <a:chOff x="2466796" y="1705197"/>
            <a:chExt cx="6365504" cy="1953908"/>
          </a:xfrm>
        </p:grpSpPr>
        <p:sp>
          <p:nvSpPr>
            <p:cNvPr id="475" name="Google Shape;475;p20"/>
            <p:cNvSpPr/>
            <p:nvPr/>
          </p:nvSpPr>
          <p:spPr>
            <a:xfrm>
              <a:off x="2689577" y="1705197"/>
              <a:ext cx="6142723" cy="160153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5A9E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0"/>
            <p:cNvSpPr txBox="1"/>
            <p:nvPr/>
          </p:nvSpPr>
          <p:spPr>
            <a:xfrm>
              <a:off x="2466796" y="3289773"/>
              <a:ext cx="287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5A9E9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 b="0" i="0" u="none" strike="noStrike" cap="none">
                <a:solidFill>
                  <a:srgbClr val="5A9E9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20"/>
          <p:cNvGrpSpPr/>
          <p:nvPr/>
        </p:nvGrpSpPr>
        <p:grpSpPr>
          <a:xfrm>
            <a:off x="2912647" y="488802"/>
            <a:ext cx="5730949" cy="3192765"/>
            <a:chOff x="2892056" y="123957"/>
            <a:chExt cx="5730949" cy="3192765"/>
          </a:xfrm>
        </p:grpSpPr>
        <p:sp>
          <p:nvSpPr>
            <p:cNvPr id="478" name="Google Shape;478;p20"/>
            <p:cNvSpPr/>
            <p:nvPr/>
          </p:nvSpPr>
          <p:spPr>
            <a:xfrm>
              <a:off x="2892056" y="445026"/>
              <a:ext cx="1463750" cy="2854742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636B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7226324" y="445025"/>
              <a:ext cx="1396681" cy="2871697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636B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0"/>
            <p:cNvSpPr txBox="1"/>
            <p:nvPr/>
          </p:nvSpPr>
          <p:spPr>
            <a:xfrm>
              <a:off x="3480391" y="144053"/>
              <a:ext cx="287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636BA3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 b="0" i="0" u="none" strike="noStrike" cap="none">
                <a:solidFill>
                  <a:srgbClr val="636BA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0"/>
            <p:cNvSpPr txBox="1"/>
            <p:nvPr/>
          </p:nvSpPr>
          <p:spPr>
            <a:xfrm>
              <a:off x="7781124" y="123957"/>
              <a:ext cx="287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636BA3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 b="0" i="0" u="none" strike="noStrike" cap="none">
                <a:solidFill>
                  <a:srgbClr val="636BA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0"/>
          <p:cNvSpPr txBox="1"/>
          <p:nvPr/>
        </p:nvSpPr>
        <p:spPr>
          <a:xfrm>
            <a:off x="819000" y="1285350"/>
            <a:ext cx="75060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F55B6A"/>
                </a:solidFill>
                <a:latin typeface="Arial"/>
                <a:ea typeface="Arial"/>
                <a:cs typeface="Arial"/>
                <a:sym typeface="Arial"/>
              </a:rPr>
              <a:t>Pre-training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5A9E91"/>
                </a:solidFill>
                <a:latin typeface="Arial"/>
                <a:ea typeface="Arial"/>
                <a:cs typeface="Arial"/>
                <a:sym typeface="Arial"/>
              </a:rPr>
              <a:t>Forking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636BA3"/>
                </a:solidFill>
                <a:latin typeface="Arial"/>
                <a:ea typeface="Arial"/>
                <a:cs typeface="Arial"/>
                <a:sym typeface="Arial"/>
              </a:rPr>
              <a:t>Fine-tuning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21"/>
          <p:cNvPicPr preferRelativeResize="0"/>
          <p:nvPr/>
        </p:nvPicPr>
        <p:blipFill rotWithShape="1">
          <a:blip r:embed="rId3">
            <a:alphaModFix/>
          </a:blip>
          <a:srcRect l="31165" b="1937"/>
          <a:stretch/>
        </p:blipFill>
        <p:spPr>
          <a:xfrm>
            <a:off x="4625163" y="651600"/>
            <a:ext cx="4228360" cy="4324437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FOREC system</a:t>
            </a:r>
            <a:endParaRPr/>
          </a:p>
        </p:txBody>
      </p:sp>
      <p:sp>
        <p:nvSpPr>
          <p:cNvPr id="490" name="Google Shape;490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>
                <a:solidFill>
                  <a:srgbClr val="F55B6A"/>
                </a:solidFill>
              </a:rPr>
              <a:t>Pre-training:</a:t>
            </a:r>
            <a:r>
              <a:rPr lang="en-US" sz="1400">
                <a:solidFill>
                  <a:srgbClr val="F55B6A"/>
                </a:solidFill>
              </a:rPr>
              <a:t>Market-Agnostic NMF</a:t>
            </a:r>
            <a:endParaRPr sz="1800">
              <a:solidFill>
                <a:srgbClr val="F55B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>
                <a:solidFill>
                  <a:schemeClr val="dk1"/>
                </a:solidFill>
              </a:rPr>
              <a:t>Model architecture:</a:t>
            </a:r>
            <a:endParaRPr/>
          </a:p>
          <a:p>
            <a:pPr marL="596900" lvl="1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	Neural matrix factorization (</a:t>
            </a:r>
            <a:r>
              <a:rPr lang="en-US" sz="1200">
                <a:solidFill>
                  <a:schemeClr val="dk1"/>
                </a:solidFill>
              </a:rPr>
              <a:t>NMF)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AutoNum type="arabicPeriod" startAt="2"/>
            </a:pPr>
            <a:r>
              <a:rPr lang="en-US">
                <a:solidFill>
                  <a:schemeClr val="dk1"/>
                </a:solidFill>
              </a:rPr>
              <a:t>Framework:</a:t>
            </a:r>
            <a:endParaRPr/>
          </a:p>
          <a:p>
            <a:pPr marL="596900" lvl="1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</a:rPr>
              <a:t>	Model-Agnostic Meta-Learning (MAML)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 startAt="2"/>
            </a:pPr>
            <a:r>
              <a:rPr lang="en-US" sz="1800">
                <a:solidFill>
                  <a:srgbClr val="5A9E91"/>
                </a:solidFill>
              </a:rPr>
              <a:t>Forking</a:t>
            </a:r>
            <a:endParaRPr sz="1800">
              <a:solidFill>
                <a:srgbClr val="5A9E9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 startAt="2"/>
            </a:pPr>
            <a:r>
              <a:rPr lang="en-US" sz="1800">
                <a:solidFill>
                  <a:srgbClr val="636BA3"/>
                </a:solidFill>
              </a:rPr>
              <a:t>Fine-tuning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endParaRPr sz="1800"/>
          </a:p>
        </p:txBody>
      </p:sp>
      <p:sp>
        <p:nvSpPr>
          <p:cNvPr id="489" name="Google Shape;48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p21"/>
          <p:cNvGrpSpPr/>
          <p:nvPr/>
        </p:nvGrpSpPr>
        <p:grpSpPr>
          <a:xfrm>
            <a:off x="4652859" y="1316110"/>
            <a:ext cx="2213614" cy="3745344"/>
            <a:chOff x="4612488" y="983487"/>
            <a:chExt cx="2213614" cy="3745344"/>
          </a:xfrm>
        </p:grpSpPr>
        <p:sp>
          <p:nvSpPr>
            <p:cNvPr id="492" name="Google Shape;492;p21"/>
            <p:cNvSpPr/>
            <p:nvPr/>
          </p:nvSpPr>
          <p:spPr>
            <a:xfrm>
              <a:off x="4699591" y="1297172"/>
              <a:ext cx="2126511" cy="343165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55B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 txBox="1"/>
            <p:nvPr/>
          </p:nvSpPr>
          <p:spPr>
            <a:xfrm>
              <a:off x="4612488" y="983487"/>
              <a:ext cx="287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F55B6A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 b="0" i="0" u="none" strike="noStrike" cap="none">
                <a:solidFill>
                  <a:srgbClr val="F55B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/>
              <a:t>Neural matrix factorization(NMF) model</a:t>
            </a:r>
            <a:endParaRPr sz="2800"/>
          </a:p>
        </p:txBody>
      </p:sp>
      <p:sp>
        <p:nvSpPr>
          <p:cNvPr id="500" name="Google Shape;500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Input </a:t>
            </a:r>
            <a:endParaRPr dirty="0"/>
          </a:p>
          <a:p>
            <a:pPr marL="97155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oto Sans Symbols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users/items ID</a:t>
            </a:r>
            <a:endParaRPr sz="1600" dirty="0">
              <a:solidFill>
                <a:schemeClr val="dk1"/>
              </a:solidFill>
            </a:endParaRP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●"/>
            </a:pPr>
            <a:r>
              <a:rPr lang="en-US" sz="1800" dirty="0"/>
              <a:t> Output</a:t>
            </a:r>
            <a:endParaRPr dirty="0"/>
          </a:p>
          <a:p>
            <a:pPr marL="97155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oto Sans Symbols"/>
              <a:buChar char="●"/>
            </a:pPr>
            <a:r>
              <a:rPr lang="en-US" sz="1600" dirty="0"/>
              <a:t>Predicted score</a:t>
            </a:r>
            <a:endParaRPr sz="16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99" name="Google Shape;499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5431" y="1038789"/>
            <a:ext cx="4579233" cy="2763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23"/>
          <p:cNvPicPr preferRelativeResize="0"/>
          <p:nvPr/>
        </p:nvPicPr>
        <p:blipFill rotWithShape="1">
          <a:blip r:embed="rId3">
            <a:alphaModFix/>
          </a:blip>
          <a:srcRect l="2841"/>
          <a:stretch/>
        </p:blipFill>
        <p:spPr>
          <a:xfrm>
            <a:off x="5996763" y="1246943"/>
            <a:ext cx="2687598" cy="1752734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/>
              <a:t>Neural matrix factorization(NMF) model</a:t>
            </a:r>
            <a:endParaRPr sz="280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72CAE46-D5D6-4A1F-B417-ADAECE6A3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08" name="Google Shape;508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Google Shape;50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0993" y="2123310"/>
            <a:ext cx="4579233" cy="276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570" y="1251179"/>
            <a:ext cx="2264731" cy="43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3"/>
          <p:cNvPicPr preferRelativeResize="0"/>
          <p:nvPr/>
        </p:nvPicPr>
        <p:blipFill rotWithShape="1">
          <a:blip r:embed="rId6">
            <a:alphaModFix/>
          </a:blip>
          <a:srcRect l="2468" b="9712"/>
          <a:stretch/>
        </p:blipFill>
        <p:spPr>
          <a:xfrm>
            <a:off x="372140" y="1649794"/>
            <a:ext cx="2269544" cy="32230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3"/>
          <p:cNvSpPr txBox="1"/>
          <p:nvPr/>
        </p:nvSpPr>
        <p:spPr>
          <a:xfrm>
            <a:off x="265570" y="966322"/>
            <a:ext cx="5634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GMF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23"/>
          <p:cNvSpPr txBox="1"/>
          <p:nvPr/>
        </p:nvSpPr>
        <p:spPr>
          <a:xfrm>
            <a:off x="6162023" y="978051"/>
            <a:ext cx="5634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MLP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23"/>
          <p:cNvSpPr/>
          <p:nvPr/>
        </p:nvSpPr>
        <p:spPr>
          <a:xfrm>
            <a:off x="265570" y="1999403"/>
            <a:ext cx="342392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 latent vector </a:t>
            </a: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400" b="0" i="0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1400" b="0" i="0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endParaRPr sz="1400" b="0" i="0" u="none" strike="noStrike" cap="none" baseline="30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item latent vector </a:t>
            </a: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r>
              <a:rPr lang="en-US" sz="1400" b="0" i="0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b="0" i="0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： activation function of output layer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lang="en-US" sz="1400" b="0" i="0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：edge weights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23"/>
          <p:cNvSpPr/>
          <p:nvPr/>
        </p:nvSpPr>
        <p:spPr>
          <a:xfrm>
            <a:off x="6609757" y="3073128"/>
            <a:ext cx="22695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：weight matrix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：bias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： activation function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23"/>
          <p:cNvSpPr/>
          <p:nvPr/>
        </p:nvSpPr>
        <p:spPr>
          <a:xfrm>
            <a:off x="3689498" y="2122690"/>
            <a:ext cx="2472525" cy="950438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/>
              <a:t>Neural matrix factorization(NMF) model</a:t>
            </a:r>
            <a:endParaRPr sz="280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D8FBE0D-F5A1-4F41-B34A-DA24C7ADC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22" name="Google Shape;522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5431" y="1038789"/>
            <a:ext cx="4579233" cy="276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964" y="1502926"/>
            <a:ext cx="3913024" cy="1152058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4"/>
          <p:cNvSpPr/>
          <p:nvPr/>
        </p:nvSpPr>
        <p:spPr>
          <a:xfrm>
            <a:off x="802775" y="2958662"/>
            <a:ext cx="277540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1400" b="0" i="0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：user embedding for GMF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1400" b="0" i="0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：item embedding for GMF</a:t>
            </a:r>
            <a:endParaRPr sz="1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1400" b="0" i="0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：user embedding for MLP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r>
              <a:rPr lang="en-US" sz="1400" b="0" i="0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1400" b="0" i="0" u="none" strike="noStrike" cap="none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：item embedding for MLP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26" name="Google Shape;526;p24"/>
          <p:cNvGrpSpPr/>
          <p:nvPr/>
        </p:nvGrpSpPr>
        <p:grpSpPr>
          <a:xfrm>
            <a:off x="4932059" y="4083651"/>
            <a:ext cx="2765975" cy="843222"/>
            <a:chOff x="112407" y="664031"/>
            <a:chExt cx="2765975" cy="843222"/>
          </a:xfrm>
        </p:grpSpPr>
        <p:pic>
          <p:nvPicPr>
            <p:cNvPr id="527" name="Google Shape;527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010" y="1038789"/>
              <a:ext cx="2667372" cy="390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24"/>
            <p:cNvSpPr/>
            <p:nvPr/>
          </p:nvSpPr>
          <p:spPr>
            <a:xfrm>
              <a:off x="211010" y="740297"/>
              <a:ext cx="25824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Neural Tensor Network(NTN)</a:t>
              </a:r>
              <a:endPara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407" y="664031"/>
              <a:ext cx="2765975" cy="843222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5686"/>
              </a:srgbClr>
            </a:solidFill>
            <a:ln w="19050" cap="flat" cmpd="sng">
              <a:solidFill>
                <a:srgbClr val="F55B6A">
                  <a:alpha val="47058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0" name="Google Shape;530;p24"/>
          <p:cNvSpPr/>
          <p:nvPr/>
        </p:nvSpPr>
        <p:spPr>
          <a:xfrm>
            <a:off x="4146988" y="2391508"/>
            <a:ext cx="4447737" cy="1487404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 dirty="0"/>
              <a:t>Model-Agnostic Meta-Learning(MAML)</a:t>
            </a:r>
            <a:endParaRPr sz="28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15B6D51-EFD7-45A4-95BE-41324ED57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36" name="Google Shape;536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25" descr="Fig. 1"/>
          <p:cNvPicPr preferRelativeResize="0"/>
          <p:nvPr/>
        </p:nvPicPr>
        <p:blipFill rotWithShape="1">
          <a:blip r:embed="rId3">
            <a:alphaModFix/>
          </a:blip>
          <a:srcRect r="58164"/>
          <a:stretch/>
        </p:blipFill>
        <p:spPr>
          <a:xfrm>
            <a:off x="829000" y="1404180"/>
            <a:ext cx="3310921" cy="224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5"/>
          <p:cNvPicPr preferRelativeResize="0"/>
          <p:nvPr/>
        </p:nvPicPr>
        <p:blipFill rotWithShape="1">
          <a:blip r:embed="rId4">
            <a:alphaModFix/>
          </a:blip>
          <a:srcRect l="39028"/>
          <a:stretch/>
        </p:blipFill>
        <p:spPr>
          <a:xfrm>
            <a:off x="4139921" y="948892"/>
            <a:ext cx="4495168" cy="3158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 dirty="0"/>
              <a:t>Model-Agnostic Meta-Learning(MAML)</a:t>
            </a:r>
            <a:endParaRPr sz="28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5998D9A-B6E1-4B17-8359-81C8306BA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44" name="Google Shape;544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26" descr="Fig. 1"/>
          <p:cNvPicPr preferRelativeResize="0"/>
          <p:nvPr/>
        </p:nvPicPr>
        <p:blipFill rotWithShape="1">
          <a:blip r:embed="rId3">
            <a:alphaModFix/>
          </a:blip>
          <a:srcRect r="58164"/>
          <a:stretch/>
        </p:blipFill>
        <p:spPr>
          <a:xfrm>
            <a:off x="829000" y="1404180"/>
            <a:ext cx="3310921" cy="224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6"/>
          <p:cNvPicPr preferRelativeResize="0"/>
          <p:nvPr/>
        </p:nvPicPr>
        <p:blipFill rotWithShape="1">
          <a:blip r:embed="rId4">
            <a:alphaModFix/>
          </a:blip>
          <a:srcRect l="39028"/>
          <a:stretch/>
        </p:blipFill>
        <p:spPr>
          <a:xfrm>
            <a:off x="4139921" y="948892"/>
            <a:ext cx="4495168" cy="315819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6"/>
          <p:cNvSpPr/>
          <p:nvPr/>
        </p:nvSpPr>
        <p:spPr>
          <a:xfrm>
            <a:off x="4280598" y="1842404"/>
            <a:ext cx="1899138" cy="23760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6"/>
          <p:cNvSpPr/>
          <p:nvPr/>
        </p:nvSpPr>
        <p:spPr>
          <a:xfrm>
            <a:off x="2106276" y="1930598"/>
            <a:ext cx="340041" cy="26633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 dirty="0"/>
              <a:t>Model-Agnostic Meta-Learning(MAML)</a:t>
            </a:r>
            <a:endParaRPr sz="28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F334540-6187-4A0C-85A7-A6F21CBA0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54" name="Google Shape;554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27" descr="Fig. 1"/>
          <p:cNvPicPr preferRelativeResize="0"/>
          <p:nvPr/>
        </p:nvPicPr>
        <p:blipFill rotWithShape="1">
          <a:blip r:embed="rId3">
            <a:alphaModFix/>
          </a:blip>
          <a:srcRect r="58164"/>
          <a:stretch/>
        </p:blipFill>
        <p:spPr>
          <a:xfrm>
            <a:off x="829000" y="1404180"/>
            <a:ext cx="3310921" cy="224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7"/>
          <p:cNvPicPr preferRelativeResize="0"/>
          <p:nvPr/>
        </p:nvPicPr>
        <p:blipFill rotWithShape="1">
          <a:blip r:embed="rId4">
            <a:alphaModFix/>
          </a:blip>
          <a:srcRect l="39028"/>
          <a:stretch/>
        </p:blipFill>
        <p:spPr>
          <a:xfrm>
            <a:off x="4139921" y="948892"/>
            <a:ext cx="4495168" cy="315819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7"/>
          <p:cNvSpPr/>
          <p:nvPr/>
        </p:nvSpPr>
        <p:spPr>
          <a:xfrm>
            <a:off x="4280597" y="2254372"/>
            <a:ext cx="2823587" cy="23760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7"/>
          <p:cNvSpPr/>
          <p:nvPr/>
        </p:nvSpPr>
        <p:spPr>
          <a:xfrm>
            <a:off x="669993" y="2254372"/>
            <a:ext cx="1038227" cy="54911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7"/>
          <p:cNvSpPr/>
          <p:nvPr/>
        </p:nvSpPr>
        <p:spPr>
          <a:xfrm>
            <a:off x="1678076" y="2838852"/>
            <a:ext cx="1038227" cy="54911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7"/>
          <p:cNvSpPr/>
          <p:nvPr/>
        </p:nvSpPr>
        <p:spPr>
          <a:xfrm>
            <a:off x="2597201" y="2236922"/>
            <a:ext cx="1038227" cy="54911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 dirty="0"/>
              <a:t>Model-Agnostic Meta-Learning(MAML)</a:t>
            </a:r>
            <a:endParaRPr sz="28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30CCB19-4A16-41B4-A538-9554DA2A1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66" name="Google Shape;566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28" descr="Fig. 1"/>
          <p:cNvPicPr preferRelativeResize="0"/>
          <p:nvPr/>
        </p:nvPicPr>
        <p:blipFill rotWithShape="1">
          <a:blip r:embed="rId3">
            <a:alphaModFix/>
          </a:blip>
          <a:srcRect r="58164"/>
          <a:stretch/>
        </p:blipFill>
        <p:spPr>
          <a:xfrm>
            <a:off x="829000" y="1404180"/>
            <a:ext cx="3310921" cy="224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8"/>
          <p:cNvPicPr preferRelativeResize="0"/>
          <p:nvPr/>
        </p:nvPicPr>
        <p:blipFill rotWithShape="1">
          <a:blip r:embed="rId4">
            <a:alphaModFix/>
          </a:blip>
          <a:srcRect l="39028"/>
          <a:stretch/>
        </p:blipFill>
        <p:spPr>
          <a:xfrm>
            <a:off x="4139921" y="948892"/>
            <a:ext cx="4495168" cy="315819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28"/>
          <p:cNvSpPr/>
          <p:nvPr/>
        </p:nvSpPr>
        <p:spPr>
          <a:xfrm>
            <a:off x="4280597" y="2676398"/>
            <a:ext cx="4160018" cy="67975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8"/>
          <p:cNvSpPr/>
          <p:nvPr/>
        </p:nvSpPr>
        <p:spPr>
          <a:xfrm>
            <a:off x="1704974" y="1999622"/>
            <a:ext cx="294648" cy="25120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 dirty="0"/>
              <a:t>Model-Agnostic Meta-Learning(MAML)</a:t>
            </a:r>
            <a:endParaRPr sz="28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F819BA2-5CE2-4E3F-B420-8B0D28046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76" name="Google Shape;576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7" name="Google Shape;577;p29" descr="Fig. 1"/>
          <p:cNvPicPr preferRelativeResize="0"/>
          <p:nvPr/>
        </p:nvPicPr>
        <p:blipFill rotWithShape="1">
          <a:blip r:embed="rId3">
            <a:alphaModFix/>
          </a:blip>
          <a:srcRect r="58164"/>
          <a:stretch/>
        </p:blipFill>
        <p:spPr>
          <a:xfrm>
            <a:off x="829000" y="1404180"/>
            <a:ext cx="3310921" cy="224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9"/>
          <p:cNvPicPr preferRelativeResize="0"/>
          <p:nvPr/>
        </p:nvPicPr>
        <p:blipFill rotWithShape="1">
          <a:blip r:embed="rId4">
            <a:alphaModFix/>
          </a:blip>
          <a:srcRect l="39028"/>
          <a:stretch/>
        </p:blipFill>
        <p:spPr>
          <a:xfrm>
            <a:off x="4139921" y="948892"/>
            <a:ext cx="4495168" cy="315819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9"/>
          <p:cNvSpPr/>
          <p:nvPr/>
        </p:nvSpPr>
        <p:spPr>
          <a:xfrm>
            <a:off x="4280597" y="3496825"/>
            <a:ext cx="3587262" cy="30145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9"/>
          <p:cNvSpPr/>
          <p:nvPr/>
        </p:nvSpPr>
        <p:spPr>
          <a:xfrm>
            <a:off x="1554248" y="2425189"/>
            <a:ext cx="294648" cy="25120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9"/>
          <p:cNvSpPr/>
          <p:nvPr/>
        </p:nvSpPr>
        <p:spPr>
          <a:xfrm>
            <a:off x="2349833" y="2676398"/>
            <a:ext cx="294648" cy="25120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9"/>
          <p:cNvSpPr/>
          <p:nvPr/>
        </p:nvSpPr>
        <p:spPr>
          <a:xfrm>
            <a:off x="2509865" y="2221108"/>
            <a:ext cx="294648" cy="25120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Problem</a:t>
            </a:r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model are not necessarily effective in a different target market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en-US" sz="1800" dirty="0"/>
              <a:t>Only a few studies have been conducted in this area, partly due to the lack of publicly available experimental data</a:t>
            </a:r>
            <a:endParaRPr sz="1800" dirty="0"/>
          </a:p>
        </p:txBody>
      </p:sp>
      <p:sp>
        <p:nvSpPr>
          <p:cNvPr id="163" name="Google Shape;163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3"/>
          <p:cNvGrpSpPr/>
          <p:nvPr/>
        </p:nvGrpSpPr>
        <p:grpSpPr>
          <a:xfrm>
            <a:off x="2686843" y="2493819"/>
            <a:ext cx="3880211" cy="2175776"/>
            <a:chOff x="233350" y="949250"/>
            <a:chExt cx="7137300" cy="3802300"/>
          </a:xfrm>
        </p:grpSpPr>
        <p:sp>
          <p:nvSpPr>
            <p:cNvPr id="165" name="Google Shape;165;p3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>
            <a:off x="2919285" y="2798624"/>
            <a:ext cx="664053" cy="6640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3"/>
          <p:cNvGrpSpPr/>
          <p:nvPr/>
        </p:nvGrpSpPr>
        <p:grpSpPr>
          <a:xfrm>
            <a:off x="1121306" y="3340301"/>
            <a:ext cx="1151406" cy="894046"/>
            <a:chOff x="2617693" y="3817325"/>
            <a:chExt cx="420475" cy="326491"/>
          </a:xfrm>
        </p:grpSpPr>
        <p:sp>
          <p:nvSpPr>
            <p:cNvPr id="218" name="Google Shape;218;p3"/>
            <p:cNvSpPr/>
            <p:nvPr/>
          </p:nvSpPr>
          <p:spPr>
            <a:xfrm>
              <a:off x="2688542" y="3845712"/>
              <a:ext cx="337047" cy="217170"/>
            </a:xfrm>
            <a:custGeom>
              <a:avLst/>
              <a:gdLst/>
              <a:ahLst/>
              <a:cxnLst/>
              <a:rect l="l" t="t" r="r" b="b"/>
              <a:pathLst>
                <a:path w="12835" h="8270" extrusionOk="0">
                  <a:moveTo>
                    <a:pt x="12835" y="1"/>
                  </a:moveTo>
                  <a:lnTo>
                    <a:pt x="1" y="10"/>
                  </a:lnTo>
                  <a:lnTo>
                    <a:pt x="1" y="5284"/>
                  </a:lnTo>
                  <a:lnTo>
                    <a:pt x="900" y="5284"/>
                  </a:lnTo>
                  <a:lnTo>
                    <a:pt x="900" y="5867"/>
                  </a:lnTo>
                  <a:lnTo>
                    <a:pt x="1140" y="5944"/>
                  </a:lnTo>
                  <a:cubicBezTo>
                    <a:pt x="1274" y="5982"/>
                    <a:pt x="1417" y="6040"/>
                    <a:pt x="1542" y="6116"/>
                  </a:cubicBezTo>
                  <a:lnTo>
                    <a:pt x="1771" y="6231"/>
                  </a:lnTo>
                  <a:lnTo>
                    <a:pt x="2183" y="5819"/>
                  </a:lnTo>
                  <a:lnTo>
                    <a:pt x="2843" y="6480"/>
                  </a:lnTo>
                  <a:lnTo>
                    <a:pt x="2432" y="6891"/>
                  </a:lnTo>
                  <a:lnTo>
                    <a:pt x="2547" y="7121"/>
                  </a:lnTo>
                  <a:cubicBezTo>
                    <a:pt x="2623" y="7245"/>
                    <a:pt x="2681" y="7379"/>
                    <a:pt x="2719" y="7523"/>
                  </a:cubicBezTo>
                  <a:lnTo>
                    <a:pt x="2795" y="7762"/>
                  </a:lnTo>
                  <a:lnTo>
                    <a:pt x="3379" y="7762"/>
                  </a:lnTo>
                  <a:lnTo>
                    <a:pt x="3379" y="8269"/>
                  </a:lnTo>
                  <a:lnTo>
                    <a:pt x="12835" y="8269"/>
                  </a:lnTo>
                  <a:lnTo>
                    <a:pt x="12835" y="1"/>
                  </a:ln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734786" y="4063119"/>
              <a:ext cx="57089" cy="27153"/>
            </a:xfrm>
            <a:custGeom>
              <a:avLst/>
              <a:gdLst/>
              <a:ahLst/>
              <a:cxnLst/>
              <a:rect l="l" t="t" r="r" b="b"/>
              <a:pathLst>
                <a:path w="2174" h="1034" extrusionOk="0">
                  <a:moveTo>
                    <a:pt x="1235" y="0"/>
                  </a:moveTo>
                  <a:lnTo>
                    <a:pt x="1235" y="38"/>
                  </a:lnTo>
                  <a:lnTo>
                    <a:pt x="479" y="38"/>
                  </a:lnTo>
                  <a:lnTo>
                    <a:pt x="479" y="48"/>
                  </a:lnTo>
                  <a:cubicBezTo>
                    <a:pt x="460" y="431"/>
                    <a:pt x="288" y="775"/>
                    <a:pt x="1" y="1034"/>
                  </a:cubicBezTo>
                  <a:lnTo>
                    <a:pt x="1379" y="1034"/>
                  </a:lnTo>
                  <a:cubicBezTo>
                    <a:pt x="1446" y="890"/>
                    <a:pt x="1494" y="747"/>
                    <a:pt x="1532" y="593"/>
                  </a:cubicBezTo>
                  <a:lnTo>
                    <a:pt x="2173" y="593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747864" y="3991981"/>
              <a:ext cx="44012" cy="70902"/>
            </a:xfrm>
            <a:custGeom>
              <a:avLst/>
              <a:gdLst/>
              <a:ahLst/>
              <a:cxnLst/>
              <a:rect l="l" t="t" r="r" b="b"/>
              <a:pathLst>
                <a:path w="1676" h="2700" extrusionOk="0">
                  <a:moveTo>
                    <a:pt x="307" y="1"/>
                  </a:moveTo>
                  <a:lnTo>
                    <a:pt x="0" y="307"/>
                  </a:lnTo>
                  <a:lnTo>
                    <a:pt x="594" y="910"/>
                  </a:lnTo>
                  <a:lnTo>
                    <a:pt x="182" y="1321"/>
                  </a:lnTo>
                  <a:lnTo>
                    <a:pt x="297" y="1551"/>
                  </a:lnTo>
                  <a:cubicBezTo>
                    <a:pt x="364" y="1675"/>
                    <a:pt x="422" y="1819"/>
                    <a:pt x="469" y="1963"/>
                  </a:cubicBezTo>
                  <a:lnTo>
                    <a:pt x="546" y="2202"/>
                  </a:lnTo>
                  <a:lnTo>
                    <a:pt x="1130" y="2202"/>
                  </a:lnTo>
                  <a:lnTo>
                    <a:pt x="1130" y="2699"/>
                  </a:lnTo>
                  <a:lnTo>
                    <a:pt x="1675" y="2699"/>
                  </a:lnTo>
                  <a:lnTo>
                    <a:pt x="1675" y="2030"/>
                  </a:lnTo>
                  <a:lnTo>
                    <a:pt x="1034" y="2030"/>
                  </a:lnTo>
                  <a:cubicBezTo>
                    <a:pt x="977" y="1790"/>
                    <a:pt x="881" y="1561"/>
                    <a:pt x="757" y="1360"/>
                  </a:cubicBezTo>
                  <a:lnTo>
                    <a:pt x="1206" y="910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692823" y="3979927"/>
              <a:ext cx="49027" cy="29411"/>
            </a:xfrm>
            <a:custGeom>
              <a:avLst/>
              <a:gdLst/>
              <a:ahLst/>
              <a:cxnLst/>
              <a:rect l="l" t="t" r="r" b="b"/>
              <a:pathLst>
                <a:path w="1867" h="1120" extrusionOk="0">
                  <a:moveTo>
                    <a:pt x="1" y="0"/>
                  </a:moveTo>
                  <a:lnTo>
                    <a:pt x="1" y="163"/>
                  </a:lnTo>
                  <a:lnTo>
                    <a:pt x="737" y="163"/>
                  </a:lnTo>
                  <a:lnTo>
                    <a:pt x="737" y="756"/>
                  </a:lnTo>
                  <a:lnTo>
                    <a:pt x="977" y="833"/>
                  </a:lnTo>
                  <a:cubicBezTo>
                    <a:pt x="1111" y="871"/>
                    <a:pt x="1254" y="929"/>
                    <a:pt x="1379" y="996"/>
                  </a:cubicBezTo>
                  <a:lnTo>
                    <a:pt x="1608" y="1120"/>
                  </a:lnTo>
                  <a:lnTo>
                    <a:pt x="1867" y="862"/>
                  </a:lnTo>
                  <a:cubicBezTo>
                    <a:pt x="1675" y="766"/>
                    <a:pt x="1484" y="689"/>
                    <a:pt x="1283" y="632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688542" y="3845975"/>
              <a:ext cx="11344" cy="133979"/>
            </a:xfrm>
            <a:custGeom>
              <a:avLst/>
              <a:gdLst/>
              <a:ahLst/>
              <a:cxnLst/>
              <a:rect l="l" t="t" r="r" b="b"/>
              <a:pathLst>
                <a:path w="432" h="5102" extrusionOk="0">
                  <a:moveTo>
                    <a:pt x="1" y="0"/>
                  </a:moveTo>
                  <a:lnTo>
                    <a:pt x="1" y="5101"/>
                  </a:lnTo>
                  <a:lnTo>
                    <a:pt x="432" y="510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688542" y="3844977"/>
              <a:ext cx="337047" cy="11082"/>
            </a:xfrm>
            <a:custGeom>
              <a:avLst/>
              <a:gdLst/>
              <a:ahLst/>
              <a:cxnLst/>
              <a:rect l="l" t="t" r="r" b="b"/>
              <a:pathLst>
                <a:path w="12835" h="422" extrusionOk="0">
                  <a:moveTo>
                    <a:pt x="1" y="0"/>
                  </a:moveTo>
                  <a:lnTo>
                    <a:pt x="1" y="421"/>
                  </a:lnTo>
                  <a:lnTo>
                    <a:pt x="12835" y="421"/>
                  </a:lnTo>
                  <a:lnTo>
                    <a:pt x="12835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723232" y="4061596"/>
              <a:ext cx="314936" cy="29936"/>
            </a:xfrm>
            <a:custGeom>
              <a:avLst/>
              <a:gdLst/>
              <a:ahLst/>
              <a:cxnLst/>
              <a:rect l="l" t="t" r="r" b="b"/>
              <a:pathLst>
                <a:path w="11993" h="1140" extrusionOk="0">
                  <a:moveTo>
                    <a:pt x="1675" y="1"/>
                  </a:moveTo>
                  <a:cubicBezTo>
                    <a:pt x="1647" y="1"/>
                    <a:pt x="1628" y="20"/>
                    <a:pt x="1628" y="39"/>
                  </a:cubicBezTo>
                  <a:lnTo>
                    <a:pt x="546" y="39"/>
                  </a:lnTo>
                  <a:cubicBezTo>
                    <a:pt x="517" y="39"/>
                    <a:pt x="498" y="68"/>
                    <a:pt x="498" y="96"/>
                  </a:cubicBezTo>
                  <a:lnTo>
                    <a:pt x="498" y="163"/>
                  </a:lnTo>
                  <a:lnTo>
                    <a:pt x="498" y="202"/>
                  </a:lnTo>
                  <a:lnTo>
                    <a:pt x="498" y="221"/>
                  </a:lnTo>
                  <a:lnTo>
                    <a:pt x="498" y="240"/>
                  </a:lnTo>
                  <a:cubicBezTo>
                    <a:pt x="460" y="565"/>
                    <a:pt x="297" y="852"/>
                    <a:pt x="39" y="1044"/>
                  </a:cubicBezTo>
                  <a:cubicBezTo>
                    <a:pt x="1" y="1072"/>
                    <a:pt x="20" y="1139"/>
                    <a:pt x="68" y="1139"/>
                  </a:cubicBezTo>
                  <a:lnTo>
                    <a:pt x="11935" y="1139"/>
                  </a:lnTo>
                  <a:cubicBezTo>
                    <a:pt x="11963" y="1139"/>
                    <a:pt x="11992" y="1111"/>
                    <a:pt x="11992" y="1082"/>
                  </a:cubicBezTo>
                  <a:lnTo>
                    <a:pt x="11992" y="48"/>
                  </a:lnTo>
                  <a:cubicBezTo>
                    <a:pt x="11983" y="20"/>
                    <a:pt x="11963" y="1"/>
                    <a:pt x="11935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676226" y="3817325"/>
              <a:ext cx="361679" cy="29936"/>
            </a:xfrm>
            <a:custGeom>
              <a:avLst/>
              <a:gdLst/>
              <a:ahLst/>
              <a:cxnLst/>
              <a:rect l="l" t="t" r="r" b="b"/>
              <a:pathLst>
                <a:path w="13773" h="1140" extrusionOk="0">
                  <a:moveTo>
                    <a:pt x="49" y="0"/>
                  </a:moveTo>
                  <a:cubicBezTo>
                    <a:pt x="20" y="0"/>
                    <a:pt x="1" y="19"/>
                    <a:pt x="1" y="48"/>
                  </a:cubicBezTo>
                  <a:lnTo>
                    <a:pt x="1" y="1082"/>
                  </a:lnTo>
                  <a:cubicBezTo>
                    <a:pt x="1" y="1110"/>
                    <a:pt x="20" y="1139"/>
                    <a:pt x="49" y="1139"/>
                  </a:cubicBezTo>
                  <a:lnTo>
                    <a:pt x="13725" y="1139"/>
                  </a:lnTo>
                  <a:cubicBezTo>
                    <a:pt x="13753" y="1139"/>
                    <a:pt x="13773" y="1110"/>
                    <a:pt x="13773" y="1082"/>
                  </a:cubicBezTo>
                  <a:lnTo>
                    <a:pt x="13773" y="48"/>
                  </a:lnTo>
                  <a:cubicBezTo>
                    <a:pt x="13773" y="19"/>
                    <a:pt x="13753" y="0"/>
                    <a:pt x="13725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12463" y="3959051"/>
              <a:ext cx="28413" cy="66123"/>
            </a:xfrm>
            <a:custGeom>
              <a:avLst/>
              <a:gdLst/>
              <a:ahLst/>
              <a:cxnLst/>
              <a:rect l="l" t="t" r="r" b="b"/>
              <a:pathLst>
                <a:path w="1082" h="2518" extrusionOk="0">
                  <a:moveTo>
                    <a:pt x="0" y="1"/>
                  </a:moveTo>
                  <a:lnTo>
                    <a:pt x="0" y="2518"/>
                  </a:lnTo>
                  <a:lnTo>
                    <a:pt x="1081" y="251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860966" y="3930664"/>
              <a:ext cx="28413" cy="94510"/>
            </a:xfrm>
            <a:custGeom>
              <a:avLst/>
              <a:gdLst/>
              <a:ahLst/>
              <a:cxnLst/>
              <a:rect l="l" t="t" r="r" b="b"/>
              <a:pathLst>
                <a:path w="1082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1082" y="359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908207" y="3947759"/>
              <a:ext cx="28413" cy="77414"/>
            </a:xfrm>
            <a:custGeom>
              <a:avLst/>
              <a:gdLst/>
              <a:ahLst/>
              <a:cxnLst/>
              <a:rect l="l" t="t" r="r" b="b"/>
              <a:pathLst>
                <a:path w="1082" h="2948" extrusionOk="0">
                  <a:moveTo>
                    <a:pt x="0" y="0"/>
                  </a:moveTo>
                  <a:lnTo>
                    <a:pt x="0" y="2948"/>
                  </a:lnTo>
                  <a:lnTo>
                    <a:pt x="1082" y="294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716693" y="3882161"/>
              <a:ext cx="54069" cy="13603"/>
            </a:xfrm>
            <a:custGeom>
              <a:avLst/>
              <a:gdLst/>
              <a:ahLst/>
              <a:cxnLst/>
              <a:rect l="l" t="t" r="r" b="b"/>
              <a:pathLst>
                <a:path w="2059" h="518" extrusionOk="0">
                  <a:moveTo>
                    <a:pt x="345" y="0"/>
                  </a:moveTo>
                  <a:cubicBezTo>
                    <a:pt x="1" y="0"/>
                    <a:pt x="1" y="517"/>
                    <a:pt x="345" y="517"/>
                  </a:cubicBezTo>
                  <a:lnTo>
                    <a:pt x="1714" y="517"/>
                  </a:lnTo>
                  <a:cubicBezTo>
                    <a:pt x="2058" y="517"/>
                    <a:pt x="2058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716693" y="3904771"/>
              <a:ext cx="73659" cy="13340"/>
            </a:xfrm>
            <a:custGeom>
              <a:avLst/>
              <a:gdLst/>
              <a:ahLst/>
              <a:cxnLst/>
              <a:rect l="l" t="t" r="r" b="b"/>
              <a:pathLst>
                <a:path w="2805" h="508" extrusionOk="0">
                  <a:moveTo>
                    <a:pt x="345" y="1"/>
                  </a:moveTo>
                  <a:cubicBezTo>
                    <a:pt x="1" y="1"/>
                    <a:pt x="1" y="508"/>
                    <a:pt x="345" y="508"/>
                  </a:cubicBezTo>
                  <a:lnTo>
                    <a:pt x="2470" y="508"/>
                  </a:lnTo>
                  <a:cubicBezTo>
                    <a:pt x="2805" y="50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716693" y="392714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7"/>
                    <a:pt x="345" y="517"/>
                  </a:cubicBezTo>
                  <a:lnTo>
                    <a:pt x="2470" y="517"/>
                  </a:lnTo>
                  <a:cubicBezTo>
                    <a:pt x="2805" y="517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716693" y="394975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8"/>
                    <a:pt x="345" y="518"/>
                  </a:cubicBezTo>
                  <a:lnTo>
                    <a:pt x="2470" y="518"/>
                  </a:lnTo>
                  <a:cubicBezTo>
                    <a:pt x="2805" y="51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617693" y="3979428"/>
              <a:ext cx="164125" cy="164388"/>
            </a:xfrm>
            <a:custGeom>
              <a:avLst/>
              <a:gdLst/>
              <a:ahLst/>
              <a:cxnLst/>
              <a:rect l="l" t="t" r="r" b="b"/>
              <a:pathLst>
                <a:path w="6250" h="6260" extrusionOk="0">
                  <a:moveTo>
                    <a:pt x="3302" y="1866"/>
                  </a:moveTo>
                  <a:lnTo>
                    <a:pt x="3331" y="1876"/>
                  </a:lnTo>
                  <a:lnTo>
                    <a:pt x="3359" y="1876"/>
                  </a:lnTo>
                  <a:lnTo>
                    <a:pt x="3388" y="1885"/>
                  </a:lnTo>
                  <a:lnTo>
                    <a:pt x="3417" y="1895"/>
                  </a:lnTo>
                  <a:lnTo>
                    <a:pt x="3445" y="1905"/>
                  </a:lnTo>
                  <a:lnTo>
                    <a:pt x="3474" y="1905"/>
                  </a:lnTo>
                  <a:lnTo>
                    <a:pt x="3503" y="1924"/>
                  </a:lnTo>
                  <a:lnTo>
                    <a:pt x="3532" y="1933"/>
                  </a:lnTo>
                  <a:lnTo>
                    <a:pt x="3560" y="1943"/>
                  </a:lnTo>
                  <a:lnTo>
                    <a:pt x="3589" y="1952"/>
                  </a:lnTo>
                  <a:lnTo>
                    <a:pt x="3618" y="1972"/>
                  </a:lnTo>
                  <a:lnTo>
                    <a:pt x="3646" y="1981"/>
                  </a:lnTo>
                  <a:lnTo>
                    <a:pt x="3675" y="1991"/>
                  </a:lnTo>
                  <a:lnTo>
                    <a:pt x="3704" y="2010"/>
                  </a:lnTo>
                  <a:lnTo>
                    <a:pt x="3732" y="2019"/>
                  </a:lnTo>
                  <a:lnTo>
                    <a:pt x="3752" y="2039"/>
                  </a:lnTo>
                  <a:lnTo>
                    <a:pt x="3780" y="2058"/>
                  </a:lnTo>
                  <a:lnTo>
                    <a:pt x="3799" y="2067"/>
                  </a:lnTo>
                  <a:lnTo>
                    <a:pt x="3819" y="2086"/>
                  </a:lnTo>
                  <a:lnTo>
                    <a:pt x="3828" y="2086"/>
                  </a:lnTo>
                  <a:lnTo>
                    <a:pt x="3847" y="2096"/>
                  </a:lnTo>
                  <a:lnTo>
                    <a:pt x="3866" y="2115"/>
                  </a:lnTo>
                  <a:lnTo>
                    <a:pt x="3876" y="2115"/>
                  </a:lnTo>
                  <a:lnTo>
                    <a:pt x="3895" y="2125"/>
                  </a:lnTo>
                  <a:lnTo>
                    <a:pt x="3924" y="2153"/>
                  </a:lnTo>
                  <a:lnTo>
                    <a:pt x="3953" y="2182"/>
                  </a:lnTo>
                  <a:lnTo>
                    <a:pt x="3981" y="2211"/>
                  </a:lnTo>
                  <a:lnTo>
                    <a:pt x="3991" y="2220"/>
                  </a:lnTo>
                  <a:lnTo>
                    <a:pt x="4000" y="2230"/>
                  </a:lnTo>
                  <a:lnTo>
                    <a:pt x="4020" y="2249"/>
                  </a:lnTo>
                  <a:lnTo>
                    <a:pt x="4039" y="2268"/>
                  </a:lnTo>
                  <a:lnTo>
                    <a:pt x="4039" y="2278"/>
                  </a:lnTo>
                  <a:lnTo>
                    <a:pt x="4058" y="2297"/>
                  </a:lnTo>
                  <a:lnTo>
                    <a:pt x="4077" y="2316"/>
                  </a:lnTo>
                  <a:lnTo>
                    <a:pt x="4077" y="2326"/>
                  </a:lnTo>
                  <a:lnTo>
                    <a:pt x="4096" y="2345"/>
                  </a:lnTo>
                  <a:lnTo>
                    <a:pt x="4115" y="2364"/>
                  </a:lnTo>
                  <a:lnTo>
                    <a:pt x="4134" y="2393"/>
                  </a:lnTo>
                  <a:lnTo>
                    <a:pt x="4144" y="2421"/>
                  </a:lnTo>
                  <a:lnTo>
                    <a:pt x="4163" y="2441"/>
                  </a:lnTo>
                  <a:lnTo>
                    <a:pt x="4182" y="2469"/>
                  </a:lnTo>
                  <a:lnTo>
                    <a:pt x="4201" y="2498"/>
                  </a:lnTo>
                  <a:lnTo>
                    <a:pt x="4211" y="2527"/>
                  </a:lnTo>
                  <a:lnTo>
                    <a:pt x="4230" y="2555"/>
                  </a:lnTo>
                  <a:lnTo>
                    <a:pt x="4240" y="2575"/>
                  </a:lnTo>
                  <a:lnTo>
                    <a:pt x="4249" y="2603"/>
                  </a:lnTo>
                  <a:lnTo>
                    <a:pt x="4268" y="2632"/>
                  </a:lnTo>
                  <a:lnTo>
                    <a:pt x="4278" y="2661"/>
                  </a:lnTo>
                  <a:lnTo>
                    <a:pt x="4288" y="2689"/>
                  </a:lnTo>
                  <a:lnTo>
                    <a:pt x="4297" y="2728"/>
                  </a:lnTo>
                  <a:lnTo>
                    <a:pt x="4307" y="2747"/>
                  </a:lnTo>
                  <a:lnTo>
                    <a:pt x="4316" y="2775"/>
                  </a:lnTo>
                  <a:lnTo>
                    <a:pt x="4316" y="2785"/>
                  </a:lnTo>
                  <a:lnTo>
                    <a:pt x="4316" y="2814"/>
                  </a:lnTo>
                  <a:lnTo>
                    <a:pt x="4326" y="2842"/>
                  </a:lnTo>
                  <a:lnTo>
                    <a:pt x="4326" y="2852"/>
                  </a:lnTo>
                  <a:lnTo>
                    <a:pt x="4326" y="2871"/>
                  </a:lnTo>
                  <a:cubicBezTo>
                    <a:pt x="4326" y="2881"/>
                    <a:pt x="4326" y="2890"/>
                    <a:pt x="4326" y="2900"/>
                  </a:cubicBezTo>
                  <a:lnTo>
                    <a:pt x="4326" y="2909"/>
                  </a:lnTo>
                  <a:lnTo>
                    <a:pt x="4326" y="2929"/>
                  </a:lnTo>
                  <a:cubicBezTo>
                    <a:pt x="4326" y="2948"/>
                    <a:pt x="4326" y="2967"/>
                    <a:pt x="4335" y="2986"/>
                  </a:cubicBezTo>
                  <a:lnTo>
                    <a:pt x="4335" y="2996"/>
                  </a:lnTo>
                  <a:lnTo>
                    <a:pt x="4335" y="3024"/>
                  </a:lnTo>
                  <a:lnTo>
                    <a:pt x="4335" y="3034"/>
                  </a:lnTo>
                  <a:cubicBezTo>
                    <a:pt x="4422" y="3072"/>
                    <a:pt x="4431" y="3101"/>
                    <a:pt x="4431" y="3130"/>
                  </a:cubicBezTo>
                  <a:lnTo>
                    <a:pt x="4422" y="3130"/>
                  </a:lnTo>
                  <a:lnTo>
                    <a:pt x="4422" y="3206"/>
                  </a:lnTo>
                  <a:lnTo>
                    <a:pt x="4422" y="3225"/>
                  </a:lnTo>
                  <a:lnTo>
                    <a:pt x="4422" y="3283"/>
                  </a:lnTo>
                  <a:lnTo>
                    <a:pt x="4422" y="3302"/>
                  </a:lnTo>
                  <a:cubicBezTo>
                    <a:pt x="4422" y="3321"/>
                    <a:pt x="4422" y="3350"/>
                    <a:pt x="4412" y="3369"/>
                  </a:cubicBezTo>
                  <a:lnTo>
                    <a:pt x="4412" y="3378"/>
                  </a:lnTo>
                  <a:cubicBezTo>
                    <a:pt x="4412" y="3407"/>
                    <a:pt x="4402" y="3426"/>
                    <a:pt x="4402" y="3455"/>
                  </a:cubicBezTo>
                  <a:lnTo>
                    <a:pt x="4402" y="3465"/>
                  </a:lnTo>
                  <a:cubicBezTo>
                    <a:pt x="4402" y="3484"/>
                    <a:pt x="4383" y="3503"/>
                    <a:pt x="4383" y="3532"/>
                  </a:cubicBezTo>
                  <a:lnTo>
                    <a:pt x="4374" y="3551"/>
                  </a:lnTo>
                  <a:cubicBezTo>
                    <a:pt x="4364" y="3570"/>
                    <a:pt x="4364" y="3589"/>
                    <a:pt x="4355" y="3608"/>
                  </a:cubicBezTo>
                  <a:lnTo>
                    <a:pt x="4355" y="3618"/>
                  </a:lnTo>
                  <a:cubicBezTo>
                    <a:pt x="4335" y="3666"/>
                    <a:pt x="4307" y="3713"/>
                    <a:pt x="4288" y="3761"/>
                  </a:cubicBezTo>
                  <a:lnTo>
                    <a:pt x="4288" y="3771"/>
                  </a:lnTo>
                  <a:lnTo>
                    <a:pt x="4249" y="3828"/>
                  </a:lnTo>
                  <a:lnTo>
                    <a:pt x="4240" y="3838"/>
                  </a:lnTo>
                  <a:cubicBezTo>
                    <a:pt x="4201" y="3905"/>
                    <a:pt x="4154" y="3962"/>
                    <a:pt x="4096" y="4020"/>
                  </a:cubicBezTo>
                  <a:cubicBezTo>
                    <a:pt x="4048" y="4077"/>
                    <a:pt x="3981" y="4125"/>
                    <a:pt x="3924" y="4173"/>
                  </a:cubicBezTo>
                  <a:lnTo>
                    <a:pt x="3895" y="4192"/>
                  </a:lnTo>
                  <a:lnTo>
                    <a:pt x="3857" y="4221"/>
                  </a:lnTo>
                  <a:lnTo>
                    <a:pt x="3838" y="4230"/>
                  </a:lnTo>
                  <a:lnTo>
                    <a:pt x="3809" y="4240"/>
                  </a:lnTo>
                  <a:lnTo>
                    <a:pt x="3799" y="4249"/>
                  </a:lnTo>
                  <a:lnTo>
                    <a:pt x="3771" y="4268"/>
                  </a:lnTo>
                  <a:lnTo>
                    <a:pt x="3761" y="4268"/>
                  </a:lnTo>
                  <a:lnTo>
                    <a:pt x="3704" y="4297"/>
                  </a:lnTo>
                  <a:lnTo>
                    <a:pt x="3665" y="4307"/>
                  </a:lnTo>
                  <a:lnTo>
                    <a:pt x="3637" y="4326"/>
                  </a:lnTo>
                  <a:lnTo>
                    <a:pt x="3627" y="4326"/>
                  </a:lnTo>
                  <a:lnTo>
                    <a:pt x="3579" y="4335"/>
                  </a:lnTo>
                  <a:lnTo>
                    <a:pt x="3541" y="4335"/>
                  </a:lnTo>
                  <a:lnTo>
                    <a:pt x="3503" y="4355"/>
                  </a:lnTo>
                  <a:lnTo>
                    <a:pt x="3455" y="4355"/>
                  </a:lnTo>
                  <a:lnTo>
                    <a:pt x="3378" y="4374"/>
                  </a:lnTo>
                  <a:lnTo>
                    <a:pt x="3359" y="4374"/>
                  </a:lnTo>
                  <a:lnTo>
                    <a:pt x="3292" y="4383"/>
                  </a:lnTo>
                  <a:lnTo>
                    <a:pt x="2929" y="4383"/>
                  </a:lnTo>
                  <a:lnTo>
                    <a:pt x="2842" y="4364"/>
                  </a:lnTo>
                  <a:lnTo>
                    <a:pt x="2814" y="4364"/>
                  </a:lnTo>
                  <a:lnTo>
                    <a:pt x="2766" y="4345"/>
                  </a:lnTo>
                  <a:lnTo>
                    <a:pt x="2728" y="4335"/>
                  </a:lnTo>
                  <a:lnTo>
                    <a:pt x="2680" y="4316"/>
                  </a:lnTo>
                  <a:lnTo>
                    <a:pt x="2670" y="4316"/>
                  </a:lnTo>
                  <a:lnTo>
                    <a:pt x="2632" y="4307"/>
                  </a:lnTo>
                  <a:lnTo>
                    <a:pt x="2594" y="4288"/>
                  </a:lnTo>
                  <a:lnTo>
                    <a:pt x="2527" y="4259"/>
                  </a:lnTo>
                  <a:lnTo>
                    <a:pt x="2517" y="4259"/>
                  </a:lnTo>
                  <a:lnTo>
                    <a:pt x="2498" y="4249"/>
                  </a:lnTo>
                  <a:lnTo>
                    <a:pt x="2460" y="4221"/>
                  </a:lnTo>
                  <a:lnTo>
                    <a:pt x="2440" y="4211"/>
                  </a:lnTo>
                  <a:lnTo>
                    <a:pt x="2431" y="4211"/>
                  </a:lnTo>
                  <a:cubicBezTo>
                    <a:pt x="2106" y="4010"/>
                    <a:pt x="1895" y="3675"/>
                    <a:pt x="1838" y="3292"/>
                  </a:cubicBezTo>
                  <a:lnTo>
                    <a:pt x="1838" y="3283"/>
                  </a:lnTo>
                  <a:cubicBezTo>
                    <a:pt x="1838" y="3264"/>
                    <a:pt x="1838" y="3235"/>
                    <a:pt x="1838" y="3216"/>
                  </a:cubicBezTo>
                  <a:lnTo>
                    <a:pt x="1838" y="3197"/>
                  </a:lnTo>
                  <a:lnTo>
                    <a:pt x="1838" y="3120"/>
                  </a:lnTo>
                  <a:lnTo>
                    <a:pt x="1838" y="3024"/>
                  </a:lnTo>
                  <a:lnTo>
                    <a:pt x="1838" y="3015"/>
                  </a:lnTo>
                  <a:lnTo>
                    <a:pt x="1838" y="2986"/>
                  </a:lnTo>
                  <a:lnTo>
                    <a:pt x="1838" y="2976"/>
                  </a:lnTo>
                  <a:cubicBezTo>
                    <a:pt x="1838" y="2957"/>
                    <a:pt x="1838" y="2938"/>
                    <a:pt x="1838" y="2919"/>
                  </a:cubicBezTo>
                  <a:lnTo>
                    <a:pt x="1838" y="2909"/>
                  </a:lnTo>
                  <a:cubicBezTo>
                    <a:pt x="1838" y="2890"/>
                    <a:pt x="1838" y="2881"/>
                    <a:pt x="1847" y="2871"/>
                  </a:cubicBezTo>
                  <a:lnTo>
                    <a:pt x="1847" y="2842"/>
                  </a:lnTo>
                  <a:lnTo>
                    <a:pt x="1847" y="2833"/>
                  </a:lnTo>
                  <a:lnTo>
                    <a:pt x="1857" y="2804"/>
                  </a:lnTo>
                  <a:lnTo>
                    <a:pt x="1857" y="2785"/>
                  </a:lnTo>
                  <a:lnTo>
                    <a:pt x="1857" y="2775"/>
                  </a:lnTo>
                  <a:lnTo>
                    <a:pt x="1866" y="2747"/>
                  </a:lnTo>
                  <a:lnTo>
                    <a:pt x="1866" y="2718"/>
                  </a:lnTo>
                  <a:lnTo>
                    <a:pt x="1885" y="2689"/>
                  </a:lnTo>
                  <a:lnTo>
                    <a:pt x="1895" y="2661"/>
                  </a:lnTo>
                  <a:lnTo>
                    <a:pt x="1905" y="2632"/>
                  </a:lnTo>
                  <a:lnTo>
                    <a:pt x="1914" y="2603"/>
                  </a:lnTo>
                  <a:lnTo>
                    <a:pt x="1933" y="2575"/>
                  </a:lnTo>
                  <a:lnTo>
                    <a:pt x="1943" y="2546"/>
                  </a:lnTo>
                  <a:lnTo>
                    <a:pt x="1962" y="2517"/>
                  </a:lnTo>
                  <a:lnTo>
                    <a:pt x="1972" y="2498"/>
                  </a:lnTo>
                  <a:lnTo>
                    <a:pt x="1991" y="2469"/>
                  </a:lnTo>
                  <a:lnTo>
                    <a:pt x="2000" y="2441"/>
                  </a:lnTo>
                  <a:lnTo>
                    <a:pt x="2019" y="2412"/>
                  </a:lnTo>
                  <a:lnTo>
                    <a:pt x="2039" y="2393"/>
                  </a:lnTo>
                  <a:lnTo>
                    <a:pt x="2058" y="2364"/>
                  </a:lnTo>
                  <a:lnTo>
                    <a:pt x="2067" y="2335"/>
                  </a:lnTo>
                  <a:lnTo>
                    <a:pt x="2096" y="2316"/>
                  </a:lnTo>
                  <a:lnTo>
                    <a:pt x="2106" y="2297"/>
                  </a:lnTo>
                  <a:lnTo>
                    <a:pt x="2125" y="2268"/>
                  </a:lnTo>
                  <a:lnTo>
                    <a:pt x="2144" y="2259"/>
                  </a:lnTo>
                  <a:lnTo>
                    <a:pt x="2163" y="2230"/>
                  </a:lnTo>
                  <a:lnTo>
                    <a:pt x="2173" y="2220"/>
                  </a:lnTo>
                  <a:lnTo>
                    <a:pt x="2182" y="2211"/>
                  </a:lnTo>
                  <a:lnTo>
                    <a:pt x="2220" y="2173"/>
                  </a:lnTo>
                  <a:lnTo>
                    <a:pt x="2230" y="2173"/>
                  </a:lnTo>
                  <a:lnTo>
                    <a:pt x="2268" y="2134"/>
                  </a:lnTo>
                  <a:lnTo>
                    <a:pt x="2287" y="2125"/>
                  </a:lnTo>
                  <a:lnTo>
                    <a:pt x="2316" y="2096"/>
                  </a:lnTo>
                  <a:lnTo>
                    <a:pt x="2335" y="2086"/>
                  </a:lnTo>
                  <a:lnTo>
                    <a:pt x="2364" y="2067"/>
                  </a:lnTo>
                  <a:lnTo>
                    <a:pt x="2383" y="2048"/>
                  </a:lnTo>
                  <a:lnTo>
                    <a:pt x="2412" y="2029"/>
                  </a:lnTo>
                  <a:lnTo>
                    <a:pt x="2431" y="2019"/>
                  </a:lnTo>
                  <a:lnTo>
                    <a:pt x="2460" y="2010"/>
                  </a:lnTo>
                  <a:lnTo>
                    <a:pt x="2479" y="1991"/>
                  </a:lnTo>
                  <a:lnTo>
                    <a:pt x="2507" y="1981"/>
                  </a:lnTo>
                  <a:lnTo>
                    <a:pt x="2536" y="1972"/>
                  </a:lnTo>
                  <a:lnTo>
                    <a:pt x="2565" y="1952"/>
                  </a:lnTo>
                  <a:lnTo>
                    <a:pt x="2594" y="1943"/>
                  </a:lnTo>
                  <a:lnTo>
                    <a:pt x="2622" y="1933"/>
                  </a:lnTo>
                  <a:lnTo>
                    <a:pt x="2651" y="1924"/>
                  </a:lnTo>
                  <a:lnTo>
                    <a:pt x="2680" y="1905"/>
                  </a:lnTo>
                  <a:lnTo>
                    <a:pt x="2708" y="1905"/>
                  </a:lnTo>
                  <a:lnTo>
                    <a:pt x="2737" y="1895"/>
                  </a:lnTo>
                  <a:lnTo>
                    <a:pt x="2766" y="1885"/>
                  </a:lnTo>
                  <a:lnTo>
                    <a:pt x="2804" y="1876"/>
                  </a:lnTo>
                  <a:lnTo>
                    <a:pt x="2833" y="1876"/>
                  </a:lnTo>
                  <a:lnTo>
                    <a:pt x="2862" y="1866"/>
                  </a:lnTo>
                  <a:close/>
                  <a:moveTo>
                    <a:pt x="2507" y="0"/>
                  </a:moveTo>
                  <a:cubicBezTo>
                    <a:pt x="2460" y="0"/>
                    <a:pt x="2421" y="48"/>
                    <a:pt x="2421" y="96"/>
                  </a:cubicBezTo>
                  <a:lnTo>
                    <a:pt x="2421" y="641"/>
                  </a:lnTo>
                  <a:cubicBezTo>
                    <a:pt x="2230" y="699"/>
                    <a:pt x="2039" y="775"/>
                    <a:pt x="1866" y="871"/>
                  </a:cubicBezTo>
                  <a:lnTo>
                    <a:pt x="1483" y="488"/>
                  </a:lnTo>
                  <a:cubicBezTo>
                    <a:pt x="1464" y="469"/>
                    <a:pt x="1440" y="459"/>
                    <a:pt x="1416" y="459"/>
                  </a:cubicBezTo>
                  <a:cubicBezTo>
                    <a:pt x="1393" y="459"/>
                    <a:pt x="1369" y="469"/>
                    <a:pt x="1349" y="488"/>
                  </a:cubicBezTo>
                  <a:lnTo>
                    <a:pt x="479" y="1350"/>
                  </a:lnTo>
                  <a:cubicBezTo>
                    <a:pt x="440" y="1388"/>
                    <a:pt x="440" y="1445"/>
                    <a:pt x="479" y="1484"/>
                  </a:cubicBezTo>
                  <a:lnTo>
                    <a:pt x="871" y="1876"/>
                  </a:lnTo>
                  <a:cubicBezTo>
                    <a:pt x="775" y="2048"/>
                    <a:pt x="699" y="2230"/>
                    <a:pt x="641" y="2421"/>
                  </a:cubicBezTo>
                  <a:lnTo>
                    <a:pt x="96" y="2421"/>
                  </a:lnTo>
                  <a:cubicBezTo>
                    <a:pt x="38" y="2421"/>
                    <a:pt x="0" y="2460"/>
                    <a:pt x="0" y="2517"/>
                  </a:cubicBezTo>
                  <a:lnTo>
                    <a:pt x="0" y="3742"/>
                  </a:lnTo>
                  <a:cubicBezTo>
                    <a:pt x="0" y="3800"/>
                    <a:pt x="38" y="3838"/>
                    <a:pt x="96" y="3838"/>
                  </a:cubicBezTo>
                  <a:lnTo>
                    <a:pt x="641" y="3838"/>
                  </a:lnTo>
                  <a:cubicBezTo>
                    <a:pt x="699" y="4029"/>
                    <a:pt x="775" y="4211"/>
                    <a:pt x="871" y="4383"/>
                  </a:cubicBezTo>
                  <a:lnTo>
                    <a:pt x="479" y="4776"/>
                  </a:lnTo>
                  <a:cubicBezTo>
                    <a:pt x="440" y="4804"/>
                    <a:pt x="440" y="4871"/>
                    <a:pt x="479" y="4900"/>
                  </a:cubicBezTo>
                  <a:lnTo>
                    <a:pt x="1349" y="5771"/>
                  </a:lnTo>
                  <a:cubicBezTo>
                    <a:pt x="1369" y="5790"/>
                    <a:pt x="1393" y="5800"/>
                    <a:pt x="1416" y="5800"/>
                  </a:cubicBezTo>
                  <a:cubicBezTo>
                    <a:pt x="1440" y="5800"/>
                    <a:pt x="1464" y="5790"/>
                    <a:pt x="1483" y="5771"/>
                  </a:cubicBezTo>
                  <a:lnTo>
                    <a:pt x="1866" y="5388"/>
                  </a:lnTo>
                  <a:cubicBezTo>
                    <a:pt x="2039" y="5484"/>
                    <a:pt x="2230" y="5560"/>
                    <a:pt x="2421" y="5618"/>
                  </a:cubicBezTo>
                  <a:lnTo>
                    <a:pt x="2421" y="6163"/>
                  </a:lnTo>
                  <a:cubicBezTo>
                    <a:pt x="2421" y="6211"/>
                    <a:pt x="2460" y="6259"/>
                    <a:pt x="2507" y="6259"/>
                  </a:cubicBezTo>
                  <a:lnTo>
                    <a:pt x="3742" y="6259"/>
                  </a:lnTo>
                  <a:cubicBezTo>
                    <a:pt x="3790" y="6259"/>
                    <a:pt x="3838" y="6211"/>
                    <a:pt x="3838" y="6163"/>
                  </a:cubicBezTo>
                  <a:lnTo>
                    <a:pt x="3838" y="5618"/>
                  </a:lnTo>
                  <a:cubicBezTo>
                    <a:pt x="4029" y="5560"/>
                    <a:pt x="4211" y="5484"/>
                    <a:pt x="4383" y="5388"/>
                  </a:cubicBezTo>
                  <a:lnTo>
                    <a:pt x="4766" y="5771"/>
                  </a:lnTo>
                  <a:cubicBezTo>
                    <a:pt x="4785" y="5790"/>
                    <a:pt x="4809" y="5800"/>
                    <a:pt x="4833" y="5800"/>
                  </a:cubicBezTo>
                  <a:cubicBezTo>
                    <a:pt x="4857" y="5800"/>
                    <a:pt x="4881" y="5790"/>
                    <a:pt x="4900" y="5771"/>
                  </a:cubicBezTo>
                  <a:lnTo>
                    <a:pt x="5771" y="4900"/>
                  </a:lnTo>
                  <a:cubicBezTo>
                    <a:pt x="5809" y="4871"/>
                    <a:pt x="5809" y="4804"/>
                    <a:pt x="5771" y="4776"/>
                  </a:cubicBezTo>
                  <a:lnTo>
                    <a:pt x="5388" y="4383"/>
                  </a:lnTo>
                  <a:cubicBezTo>
                    <a:pt x="5484" y="4211"/>
                    <a:pt x="5560" y="4029"/>
                    <a:pt x="5608" y="3838"/>
                  </a:cubicBezTo>
                  <a:lnTo>
                    <a:pt x="6163" y="3838"/>
                  </a:lnTo>
                  <a:cubicBezTo>
                    <a:pt x="6211" y="3838"/>
                    <a:pt x="6249" y="3800"/>
                    <a:pt x="6249" y="3742"/>
                  </a:cubicBezTo>
                  <a:lnTo>
                    <a:pt x="6249" y="2517"/>
                  </a:lnTo>
                  <a:cubicBezTo>
                    <a:pt x="6249" y="2460"/>
                    <a:pt x="6211" y="2421"/>
                    <a:pt x="6163" y="2421"/>
                  </a:cubicBezTo>
                  <a:lnTo>
                    <a:pt x="5608" y="2421"/>
                  </a:lnTo>
                  <a:cubicBezTo>
                    <a:pt x="5560" y="2230"/>
                    <a:pt x="5484" y="2048"/>
                    <a:pt x="5388" y="1876"/>
                  </a:cubicBezTo>
                  <a:lnTo>
                    <a:pt x="5771" y="1484"/>
                  </a:lnTo>
                  <a:cubicBezTo>
                    <a:pt x="5809" y="1445"/>
                    <a:pt x="5809" y="1388"/>
                    <a:pt x="5771" y="1350"/>
                  </a:cubicBezTo>
                  <a:lnTo>
                    <a:pt x="4900" y="488"/>
                  </a:lnTo>
                  <a:cubicBezTo>
                    <a:pt x="4881" y="469"/>
                    <a:pt x="4857" y="459"/>
                    <a:pt x="4833" y="459"/>
                  </a:cubicBezTo>
                  <a:cubicBezTo>
                    <a:pt x="4809" y="459"/>
                    <a:pt x="4785" y="469"/>
                    <a:pt x="4766" y="488"/>
                  </a:cubicBezTo>
                  <a:lnTo>
                    <a:pt x="4383" y="871"/>
                  </a:lnTo>
                  <a:cubicBezTo>
                    <a:pt x="4211" y="775"/>
                    <a:pt x="4029" y="699"/>
                    <a:pt x="3838" y="641"/>
                  </a:cubicBezTo>
                  <a:lnTo>
                    <a:pt x="3838" y="96"/>
                  </a:lnTo>
                  <a:cubicBezTo>
                    <a:pt x="3838" y="48"/>
                    <a:pt x="3790" y="0"/>
                    <a:pt x="37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658895" y="4028167"/>
              <a:ext cx="36711" cy="66622"/>
            </a:xfrm>
            <a:custGeom>
              <a:avLst/>
              <a:gdLst/>
              <a:ahLst/>
              <a:cxnLst/>
              <a:rect l="l" t="t" r="r" b="b"/>
              <a:pathLst>
                <a:path w="1398" h="2537" extrusionOk="0">
                  <a:moveTo>
                    <a:pt x="1015" y="1"/>
                  </a:moveTo>
                  <a:lnTo>
                    <a:pt x="977" y="10"/>
                  </a:lnTo>
                  <a:lnTo>
                    <a:pt x="948" y="20"/>
                  </a:lnTo>
                  <a:lnTo>
                    <a:pt x="919" y="29"/>
                  </a:lnTo>
                  <a:lnTo>
                    <a:pt x="891" y="39"/>
                  </a:lnTo>
                  <a:lnTo>
                    <a:pt x="852" y="49"/>
                  </a:lnTo>
                  <a:lnTo>
                    <a:pt x="833" y="58"/>
                  </a:lnTo>
                  <a:lnTo>
                    <a:pt x="795" y="68"/>
                  </a:lnTo>
                  <a:lnTo>
                    <a:pt x="776" y="77"/>
                  </a:lnTo>
                  <a:lnTo>
                    <a:pt x="738" y="96"/>
                  </a:lnTo>
                  <a:lnTo>
                    <a:pt x="718" y="106"/>
                  </a:lnTo>
                  <a:lnTo>
                    <a:pt x="690" y="125"/>
                  </a:lnTo>
                  <a:lnTo>
                    <a:pt x="661" y="135"/>
                  </a:lnTo>
                  <a:lnTo>
                    <a:pt x="632" y="154"/>
                  </a:lnTo>
                  <a:lnTo>
                    <a:pt x="613" y="163"/>
                  </a:lnTo>
                  <a:lnTo>
                    <a:pt x="584" y="183"/>
                  </a:lnTo>
                  <a:lnTo>
                    <a:pt x="565" y="192"/>
                  </a:lnTo>
                  <a:lnTo>
                    <a:pt x="537" y="211"/>
                  </a:lnTo>
                  <a:lnTo>
                    <a:pt x="517" y="230"/>
                  </a:lnTo>
                  <a:lnTo>
                    <a:pt x="489" y="250"/>
                  </a:lnTo>
                  <a:lnTo>
                    <a:pt x="479" y="259"/>
                  </a:lnTo>
                  <a:lnTo>
                    <a:pt x="431" y="297"/>
                  </a:lnTo>
                  <a:lnTo>
                    <a:pt x="383" y="336"/>
                  </a:lnTo>
                  <a:lnTo>
                    <a:pt x="374" y="355"/>
                  </a:lnTo>
                  <a:lnTo>
                    <a:pt x="364" y="364"/>
                  </a:lnTo>
                  <a:lnTo>
                    <a:pt x="345" y="384"/>
                  </a:lnTo>
                  <a:lnTo>
                    <a:pt x="336" y="403"/>
                  </a:lnTo>
                  <a:lnTo>
                    <a:pt x="307" y="422"/>
                  </a:lnTo>
                  <a:lnTo>
                    <a:pt x="269" y="451"/>
                  </a:lnTo>
                  <a:lnTo>
                    <a:pt x="249" y="479"/>
                  </a:lnTo>
                  <a:lnTo>
                    <a:pt x="230" y="498"/>
                  </a:lnTo>
                  <a:lnTo>
                    <a:pt x="211" y="527"/>
                  </a:lnTo>
                  <a:lnTo>
                    <a:pt x="192" y="556"/>
                  </a:lnTo>
                  <a:lnTo>
                    <a:pt x="173" y="585"/>
                  </a:lnTo>
                  <a:lnTo>
                    <a:pt x="163" y="604"/>
                  </a:lnTo>
                  <a:lnTo>
                    <a:pt x="144" y="632"/>
                  </a:lnTo>
                  <a:lnTo>
                    <a:pt x="135" y="661"/>
                  </a:lnTo>
                  <a:lnTo>
                    <a:pt x="115" y="690"/>
                  </a:lnTo>
                  <a:lnTo>
                    <a:pt x="106" y="719"/>
                  </a:lnTo>
                  <a:lnTo>
                    <a:pt x="96" y="747"/>
                  </a:lnTo>
                  <a:lnTo>
                    <a:pt x="77" y="776"/>
                  </a:lnTo>
                  <a:lnTo>
                    <a:pt x="68" y="805"/>
                  </a:lnTo>
                  <a:lnTo>
                    <a:pt x="58" y="833"/>
                  </a:lnTo>
                  <a:lnTo>
                    <a:pt x="48" y="862"/>
                  </a:lnTo>
                  <a:lnTo>
                    <a:pt x="39" y="891"/>
                  </a:lnTo>
                  <a:lnTo>
                    <a:pt x="29" y="919"/>
                  </a:lnTo>
                  <a:lnTo>
                    <a:pt x="29" y="929"/>
                  </a:lnTo>
                  <a:lnTo>
                    <a:pt x="29" y="948"/>
                  </a:lnTo>
                  <a:lnTo>
                    <a:pt x="10" y="986"/>
                  </a:lnTo>
                  <a:lnTo>
                    <a:pt x="10" y="1015"/>
                  </a:lnTo>
                  <a:cubicBezTo>
                    <a:pt x="10" y="1025"/>
                    <a:pt x="10" y="1034"/>
                    <a:pt x="1" y="1053"/>
                  </a:cubicBezTo>
                  <a:lnTo>
                    <a:pt x="1" y="1073"/>
                  </a:lnTo>
                  <a:cubicBezTo>
                    <a:pt x="1" y="1092"/>
                    <a:pt x="1" y="1111"/>
                    <a:pt x="1" y="1130"/>
                  </a:cubicBezTo>
                  <a:lnTo>
                    <a:pt x="1" y="1168"/>
                  </a:lnTo>
                  <a:lnTo>
                    <a:pt x="1" y="1264"/>
                  </a:lnTo>
                  <a:lnTo>
                    <a:pt x="1" y="1341"/>
                  </a:lnTo>
                  <a:lnTo>
                    <a:pt x="1" y="1360"/>
                  </a:lnTo>
                  <a:cubicBezTo>
                    <a:pt x="1" y="1379"/>
                    <a:pt x="1" y="1408"/>
                    <a:pt x="1" y="1427"/>
                  </a:cubicBezTo>
                  <a:lnTo>
                    <a:pt x="1" y="1436"/>
                  </a:lnTo>
                  <a:cubicBezTo>
                    <a:pt x="58" y="1819"/>
                    <a:pt x="278" y="2164"/>
                    <a:pt x="604" y="2365"/>
                  </a:cubicBezTo>
                  <a:lnTo>
                    <a:pt x="613" y="2374"/>
                  </a:lnTo>
                  <a:lnTo>
                    <a:pt x="623" y="2374"/>
                  </a:lnTo>
                  <a:lnTo>
                    <a:pt x="632" y="2384"/>
                  </a:lnTo>
                  <a:lnTo>
                    <a:pt x="680" y="2403"/>
                  </a:lnTo>
                  <a:lnTo>
                    <a:pt x="699" y="2412"/>
                  </a:lnTo>
                  <a:lnTo>
                    <a:pt x="709" y="2412"/>
                  </a:lnTo>
                  <a:lnTo>
                    <a:pt x="776" y="2451"/>
                  </a:lnTo>
                  <a:lnTo>
                    <a:pt x="804" y="2460"/>
                  </a:lnTo>
                  <a:lnTo>
                    <a:pt x="852" y="2479"/>
                  </a:lnTo>
                  <a:lnTo>
                    <a:pt x="862" y="2479"/>
                  </a:lnTo>
                  <a:lnTo>
                    <a:pt x="910" y="2499"/>
                  </a:lnTo>
                  <a:lnTo>
                    <a:pt x="948" y="2508"/>
                  </a:lnTo>
                  <a:lnTo>
                    <a:pt x="996" y="2518"/>
                  </a:lnTo>
                  <a:lnTo>
                    <a:pt x="1025" y="2527"/>
                  </a:lnTo>
                  <a:lnTo>
                    <a:pt x="1111" y="2537"/>
                  </a:lnTo>
                  <a:lnTo>
                    <a:pt x="1398" y="2537"/>
                  </a:lnTo>
                  <a:lnTo>
                    <a:pt x="1321" y="2527"/>
                  </a:lnTo>
                  <a:lnTo>
                    <a:pt x="1283" y="2518"/>
                  </a:lnTo>
                  <a:lnTo>
                    <a:pt x="1245" y="2508"/>
                  </a:lnTo>
                  <a:lnTo>
                    <a:pt x="1235" y="2508"/>
                  </a:lnTo>
                  <a:lnTo>
                    <a:pt x="1197" y="2499"/>
                  </a:lnTo>
                  <a:lnTo>
                    <a:pt x="1149" y="2479"/>
                  </a:lnTo>
                  <a:lnTo>
                    <a:pt x="1139" y="2479"/>
                  </a:lnTo>
                  <a:lnTo>
                    <a:pt x="1101" y="2460"/>
                  </a:lnTo>
                  <a:lnTo>
                    <a:pt x="1063" y="2451"/>
                  </a:lnTo>
                  <a:lnTo>
                    <a:pt x="996" y="2412"/>
                  </a:lnTo>
                  <a:lnTo>
                    <a:pt x="986" y="2412"/>
                  </a:lnTo>
                  <a:lnTo>
                    <a:pt x="967" y="2403"/>
                  </a:lnTo>
                  <a:lnTo>
                    <a:pt x="919" y="2384"/>
                  </a:lnTo>
                  <a:lnTo>
                    <a:pt x="910" y="2374"/>
                  </a:lnTo>
                  <a:lnTo>
                    <a:pt x="900" y="2374"/>
                  </a:lnTo>
                  <a:lnTo>
                    <a:pt x="891" y="2365"/>
                  </a:lnTo>
                  <a:cubicBezTo>
                    <a:pt x="565" y="2164"/>
                    <a:pt x="345" y="1819"/>
                    <a:pt x="288" y="1436"/>
                  </a:cubicBezTo>
                  <a:lnTo>
                    <a:pt x="288" y="1427"/>
                  </a:lnTo>
                  <a:cubicBezTo>
                    <a:pt x="288" y="1398"/>
                    <a:pt x="288" y="1379"/>
                    <a:pt x="288" y="1360"/>
                  </a:cubicBezTo>
                  <a:lnTo>
                    <a:pt x="288" y="1341"/>
                  </a:lnTo>
                  <a:lnTo>
                    <a:pt x="288" y="1264"/>
                  </a:lnTo>
                  <a:lnTo>
                    <a:pt x="288" y="1168"/>
                  </a:lnTo>
                  <a:lnTo>
                    <a:pt x="288" y="1130"/>
                  </a:lnTo>
                  <a:cubicBezTo>
                    <a:pt x="288" y="1111"/>
                    <a:pt x="288" y="1092"/>
                    <a:pt x="288" y="1073"/>
                  </a:cubicBezTo>
                  <a:lnTo>
                    <a:pt x="288" y="1053"/>
                  </a:lnTo>
                  <a:cubicBezTo>
                    <a:pt x="288" y="1034"/>
                    <a:pt x="288" y="1025"/>
                    <a:pt x="297" y="1015"/>
                  </a:cubicBezTo>
                  <a:lnTo>
                    <a:pt x="297" y="986"/>
                  </a:lnTo>
                  <a:lnTo>
                    <a:pt x="307" y="948"/>
                  </a:lnTo>
                  <a:lnTo>
                    <a:pt x="307" y="929"/>
                  </a:lnTo>
                  <a:lnTo>
                    <a:pt x="307" y="919"/>
                  </a:lnTo>
                  <a:lnTo>
                    <a:pt x="316" y="891"/>
                  </a:lnTo>
                  <a:lnTo>
                    <a:pt x="326" y="862"/>
                  </a:lnTo>
                  <a:lnTo>
                    <a:pt x="336" y="833"/>
                  </a:lnTo>
                  <a:lnTo>
                    <a:pt x="345" y="805"/>
                  </a:lnTo>
                  <a:lnTo>
                    <a:pt x="355" y="776"/>
                  </a:lnTo>
                  <a:lnTo>
                    <a:pt x="374" y="747"/>
                  </a:lnTo>
                  <a:lnTo>
                    <a:pt x="383" y="719"/>
                  </a:lnTo>
                  <a:lnTo>
                    <a:pt x="393" y="690"/>
                  </a:lnTo>
                  <a:lnTo>
                    <a:pt x="412" y="661"/>
                  </a:lnTo>
                  <a:lnTo>
                    <a:pt x="422" y="632"/>
                  </a:lnTo>
                  <a:lnTo>
                    <a:pt x="441" y="604"/>
                  </a:lnTo>
                  <a:lnTo>
                    <a:pt x="450" y="585"/>
                  </a:lnTo>
                  <a:lnTo>
                    <a:pt x="470" y="556"/>
                  </a:lnTo>
                  <a:lnTo>
                    <a:pt x="489" y="527"/>
                  </a:lnTo>
                  <a:lnTo>
                    <a:pt x="508" y="498"/>
                  </a:lnTo>
                  <a:lnTo>
                    <a:pt x="527" y="479"/>
                  </a:lnTo>
                  <a:lnTo>
                    <a:pt x="546" y="451"/>
                  </a:lnTo>
                  <a:lnTo>
                    <a:pt x="556" y="431"/>
                  </a:lnTo>
                  <a:lnTo>
                    <a:pt x="584" y="412"/>
                  </a:lnTo>
                  <a:lnTo>
                    <a:pt x="613" y="384"/>
                  </a:lnTo>
                  <a:lnTo>
                    <a:pt x="632" y="364"/>
                  </a:lnTo>
                  <a:lnTo>
                    <a:pt x="642" y="355"/>
                  </a:lnTo>
                  <a:lnTo>
                    <a:pt x="651" y="336"/>
                  </a:lnTo>
                  <a:lnTo>
                    <a:pt x="690" y="297"/>
                  </a:lnTo>
                  <a:lnTo>
                    <a:pt x="699" y="297"/>
                  </a:lnTo>
                  <a:lnTo>
                    <a:pt x="738" y="259"/>
                  </a:lnTo>
                  <a:lnTo>
                    <a:pt x="757" y="250"/>
                  </a:lnTo>
                  <a:lnTo>
                    <a:pt x="785" y="230"/>
                  </a:lnTo>
                  <a:lnTo>
                    <a:pt x="804" y="211"/>
                  </a:lnTo>
                  <a:lnTo>
                    <a:pt x="833" y="192"/>
                  </a:lnTo>
                  <a:lnTo>
                    <a:pt x="852" y="183"/>
                  </a:lnTo>
                  <a:lnTo>
                    <a:pt x="881" y="163"/>
                  </a:lnTo>
                  <a:lnTo>
                    <a:pt x="900" y="154"/>
                  </a:lnTo>
                  <a:lnTo>
                    <a:pt x="929" y="135"/>
                  </a:lnTo>
                  <a:lnTo>
                    <a:pt x="948" y="125"/>
                  </a:lnTo>
                  <a:lnTo>
                    <a:pt x="977" y="106"/>
                  </a:lnTo>
                  <a:lnTo>
                    <a:pt x="1005" y="96"/>
                  </a:lnTo>
                  <a:lnTo>
                    <a:pt x="1034" y="77"/>
                  </a:lnTo>
                  <a:lnTo>
                    <a:pt x="1063" y="68"/>
                  </a:lnTo>
                  <a:lnTo>
                    <a:pt x="1092" y="58"/>
                  </a:lnTo>
                  <a:lnTo>
                    <a:pt x="1120" y="49"/>
                  </a:lnTo>
                  <a:lnTo>
                    <a:pt x="1149" y="39"/>
                  </a:lnTo>
                  <a:lnTo>
                    <a:pt x="1178" y="29"/>
                  </a:lnTo>
                  <a:lnTo>
                    <a:pt x="1216" y="20"/>
                  </a:lnTo>
                  <a:lnTo>
                    <a:pt x="1245" y="10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3"/>
          <p:cNvGrpSpPr/>
          <p:nvPr/>
        </p:nvGrpSpPr>
        <p:grpSpPr>
          <a:xfrm>
            <a:off x="2055395" y="2871545"/>
            <a:ext cx="438890" cy="778451"/>
            <a:chOff x="2593102" y="2288778"/>
            <a:chExt cx="204663" cy="363007"/>
          </a:xfrm>
        </p:grpSpPr>
        <p:sp>
          <p:nvSpPr>
            <p:cNvPr id="236" name="Google Shape;236;p3"/>
            <p:cNvSpPr/>
            <p:nvPr/>
          </p:nvSpPr>
          <p:spPr>
            <a:xfrm>
              <a:off x="2753837" y="2310636"/>
              <a:ext cx="43928" cy="297431"/>
            </a:xfrm>
            <a:custGeom>
              <a:avLst/>
              <a:gdLst/>
              <a:ahLst/>
              <a:cxnLst/>
              <a:rect l="l" t="t" r="r" b="b"/>
              <a:pathLst>
                <a:path w="1672" h="11321" extrusionOk="0">
                  <a:moveTo>
                    <a:pt x="0" y="0"/>
                  </a:moveTo>
                  <a:lnTo>
                    <a:pt x="0" y="11320"/>
                  </a:lnTo>
                  <a:lnTo>
                    <a:pt x="1672" y="10481"/>
                  </a:lnTo>
                  <a:lnTo>
                    <a:pt x="1672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593102" y="2310636"/>
              <a:ext cx="182620" cy="297431"/>
            </a:xfrm>
            <a:custGeom>
              <a:avLst/>
              <a:gdLst/>
              <a:ahLst/>
              <a:cxnLst/>
              <a:rect l="l" t="t" r="r" b="b"/>
              <a:pathLst>
                <a:path w="6951" h="11321" extrusionOk="0">
                  <a:moveTo>
                    <a:pt x="6951" y="0"/>
                  </a:moveTo>
                  <a:lnTo>
                    <a:pt x="1" y="833"/>
                  </a:lnTo>
                  <a:lnTo>
                    <a:pt x="1" y="10481"/>
                  </a:lnTo>
                  <a:lnTo>
                    <a:pt x="6951" y="11320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753837" y="2585972"/>
              <a:ext cx="43928" cy="65813"/>
            </a:xfrm>
            <a:custGeom>
              <a:avLst/>
              <a:gdLst/>
              <a:ahLst/>
              <a:cxnLst/>
              <a:rect l="l" t="t" r="r" b="b"/>
              <a:pathLst>
                <a:path w="1672" h="2505" extrusionOk="0">
                  <a:moveTo>
                    <a:pt x="833" y="1"/>
                  </a:moveTo>
                  <a:lnTo>
                    <a:pt x="0" y="2505"/>
                  </a:lnTo>
                  <a:lnTo>
                    <a:pt x="833" y="2505"/>
                  </a:lnTo>
                  <a:cubicBezTo>
                    <a:pt x="1297" y="2505"/>
                    <a:pt x="1665" y="2130"/>
                    <a:pt x="1672" y="167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753837" y="2288778"/>
              <a:ext cx="43928" cy="43744"/>
            </a:xfrm>
            <a:custGeom>
              <a:avLst/>
              <a:gdLst/>
              <a:ahLst/>
              <a:cxnLst/>
              <a:rect l="l" t="t" r="r" b="b"/>
              <a:pathLst>
                <a:path w="1672" h="1665" extrusionOk="0">
                  <a:moveTo>
                    <a:pt x="0" y="0"/>
                  </a:moveTo>
                  <a:lnTo>
                    <a:pt x="833" y="1665"/>
                  </a:lnTo>
                  <a:lnTo>
                    <a:pt x="1672" y="1665"/>
                  </a:lnTo>
                  <a:lnTo>
                    <a:pt x="1672" y="832"/>
                  </a:lnTo>
                  <a:cubicBezTo>
                    <a:pt x="1665" y="375"/>
                    <a:pt x="1297" y="0"/>
                    <a:pt x="833" y="0"/>
                  </a:cubicBez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593102" y="2585972"/>
              <a:ext cx="182620" cy="65813"/>
            </a:xfrm>
            <a:custGeom>
              <a:avLst/>
              <a:gdLst/>
              <a:ahLst/>
              <a:cxnLst/>
              <a:rect l="l" t="t" r="r" b="b"/>
              <a:pathLst>
                <a:path w="6951" h="2505" extrusionOk="0">
                  <a:moveTo>
                    <a:pt x="1" y="1"/>
                  </a:moveTo>
                  <a:lnTo>
                    <a:pt x="1" y="1673"/>
                  </a:lnTo>
                  <a:cubicBezTo>
                    <a:pt x="8" y="2130"/>
                    <a:pt x="375" y="2505"/>
                    <a:pt x="840" y="2505"/>
                  </a:cubicBezTo>
                  <a:lnTo>
                    <a:pt x="6118" y="2505"/>
                  </a:lnTo>
                  <a:cubicBezTo>
                    <a:pt x="6576" y="2505"/>
                    <a:pt x="6951" y="2130"/>
                    <a:pt x="6951" y="1673"/>
                  </a:cubicBezTo>
                  <a:lnTo>
                    <a:pt x="6951" y="1"/>
                  </a:ln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593102" y="2288778"/>
              <a:ext cx="182620" cy="43744"/>
            </a:xfrm>
            <a:custGeom>
              <a:avLst/>
              <a:gdLst/>
              <a:ahLst/>
              <a:cxnLst/>
              <a:rect l="l" t="t" r="r" b="b"/>
              <a:pathLst>
                <a:path w="6951" h="1665" extrusionOk="0">
                  <a:moveTo>
                    <a:pt x="840" y="0"/>
                  </a:moveTo>
                  <a:cubicBezTo>
                    <a:pt x="375" y="0"/>
                    <a:pt x="8" y="375"/>
                    <a:pt x="1" y="832"/>
                  </a:cubicBezTo>
                  <a:lnTo>
                    <a:pt x="1" y="1665"/>
                  </a:lnTo>
                  <a:lnTo>
                    <a:pt x="6951" y="1665"/>
                  </a:lnTo>
                  <a:lnTo>
                    <a:pt x="6951" y="832"/>
                  </a:lnTo>
                  <a:cubicBezTo>
                    <a:pt x="6951" y="375"/>
                    <a:pt x="6576" y="0"/>
                    <a:pt x="6118" y="0"/>
                  </a:cubicBez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688050" y="2305172"/>
              <a:ext cx="36650" cy="10956"/>
            </a:xfrm>
            <a:custGeom>
              <a:avLst/>
              <a:gdLst/>
              <a:ahLst/>
              <a:cxnLst/>
              <a:rect l="l" t="t" r="r" b="b"/>
              <a:pathLst>
                <a:path w="1395" h="417" extrusionOk="0">
                  <a:moveTo>
                    <a:pt x="285" y="0"/>
                  </a:moveTo>
                  <a:cubicBezTo>
                    <a:pt x="0" y="0"/>
                    <a:pt x="0" y="416"/>
                    <a:pt x="285" y="416"/>
                  </a:cubicBezTo>
                  <a:lnTo>
                    <a:pt x="1117" y="416"/>
                  </a:lnTo>
                  <a:cubicBezTo>
                    <a:pt x="1395" y="416"/>
                    <a:pt x="1395" y="0"/>
                    <a:pt x="1117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684399" y="2607857"/>
              <a:ext cx="22069" cy="22069"/>
            </a:xfrm>
            <a:custGeom>
              <a:avLst/>
              <a:gdLst/>
              <a:ahLst/>
              <a:cxnLst/>
              <a:rect l="l" t="t" r="r" b="b"/>
              <a:pathLst>
                <a:path w="840" h="840" extrusionOk="0">
                  <a:moveTo>
                    <a:pt x="424" y="0"/>
                  </a:moveTo>
                  <a:cubicBezTo>
                    <a:pt x="188" y="0"/>
                    <a:pt x="1" y="188"/>
                    <a:pt x="1" y="423"/>
                  </a:cubicBezTo>
                  <a:cubicBezTo>
                    <a:pt x="1" y="652"/>
                    <a:pt x="188" y="840"/>
                    <a:pt x="424" y="840"/>
                  </a:cubicBezTo>
                  <a:cubicBezTo>
                    <a:pt x="653" y="840"/>
                    <a:pt x="840" y="652"/>
                    <a:pt x="840" y="423"/>
                  </a:cubicBezTo>
                  <a:cubicBezTo>
                    <a:pt x="840" y="188"/>
                    <a:pt x="653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668004" y="2305172"/>
              <a:ext cx="10956" cy="10956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8" y="0"/>
                  </a:moveTo>
                  <a:cubicBezTo>
                    <a:pt x="97" y="0"/>
                    <a:pt x="0" y="97"/>
                    <a:pt x="0" y="208"/>
                  </a:cubicBezTo>
                  <a:cubicBezTo>
                    <a:pt x="0" y="326"/>
                    <a:pt x="97" y="416"/>
                    <a:pt x="208" y="416"/>
                  </a:cubicBezTo>
                  <a:cubicBezTo>
                    <a:pt x="326" y="416"/>
                    <a:pt x="417" y="326"/>
                    <a:pt x="417" y="208"/>
                  </a:cubicBezTo>
                  <a:cubicBezTo>
                    <a:pt x="417" y="97"/>
                    <a:pt x="326" y="0"/>
                    <a:pt x="208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3"/>
          <p:cNvSpPr/>
          <p:nvPr/>
        </p:nvSpPr>
        <p:spPr>
          <a:xfrm>
            <a:off x="4392481" y="2834753"/>
            <a:ext cx="225133" cy="2251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30"/>
          <p:cNvPicPr preferRelativeResize="0"/>
          <p:nvPr/>
        </p:nvPicPr>
        <p:blipFill rotWithShape="1">
          <a:blip r:embed="rId3">
            <a:alphaModFix/>
          </a:blip>
          <a:srcRect l="31165" b="1937"/>
          <a:stretch/>
        </p:blipFill>
        <p:spPr>
          <a:xfrm>
            <a:off x="4625163" y="651600"/>
            <a:ext cx="4228360" cy="4324437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solidFill>
                  <a:srgbClr val="F55B6A"/>
                </a:solidFill>
              </a:rPr>
              <a:t>Pre-training:Market-Agnostic NMF</a:t>
            </a:r>
            <a:endParaRPr/>
          </a:p>
        </p:txBody>
      </p:sp>
      <p:sp>
        <p:nvSpPr>
          <p:cNvPr id="590" name="Google Shape;590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>
                <a:solidFill>
                  <a:srgbClr val="F55B6A"/>
                </a:solidFill>
              </a:rPr>
              <a:t>Pre-training:</a:t>
            </a:r>
            <a:r>
              <a:rPr lang="en-US" sz="1400">
                <a:solidFill>
                  <a:srgbClr val="F55B6A"/>
                </a:solidFill>
              </a:rPr>
              <a:t>Market-Agnostic NMF</a:t>
            </a:r>
            <a:endParaRPr sz="1800">
              <a:solidFill>
                <a:srgbClr val="F55B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>
                <a:solidFill>
                  <a:schemeClr val="dk1"/>
                </a:solidFill>
              </a:rPr>
              <a:t>Model architecture:</a:t>
            </a:r>
            <a:endParaRPr/>
          </a:p>
          <a:p>
            <a:pPr marL="596900" lvl="1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	Neural matrix factorization (</a:t>
            </a:r>
            <a:r>
              <a:rPr lang="en-US" sz="1200">
                <a:solidFill>
                  <a:schemeClr val="dk1"/>
                </a:solidFill>
              </a:rPr>
              <a:t>NMF)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AutoNum type="arabicPeriod" startAt="2"/>
            </a:pPr>
            <a:r>
              <a:rPr lang="en-US">
                <a:solidFill>
                  <a:schemeClr val="dk1"/>
                </a:solidFill>
              </a:rPr>
              <a:t>Framework:</a:t>
            </a:r>
            <a:endParaRPr/>
          </a:p>
          <a:p>
            <a:pPr marL="596900" lvl="1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</a:rPr>
              <a:t>	Model-Agnostic Meta-Learning (MAML)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 startAt="2"/>
            </a:pPr>
            <a:r>
              <a:rPr lang="en-US" sz="1800">
                <a:solidFill>
                  <a:srgbClr val="5A9E91"/>
                </a:solidFill>
              </a:rPr>
              <a:t>Forking</a:t>
            </a:r>
            <a:endParaRPr sz="1800">
              <a:solidFill>
                <a:srgbClr val="5A9E9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 startAt="2"/>
            </a:pPr>
            <a:r>
              <a:rPr lang="en-US" sz="1800">
                <a:solidFill>
                  <a:srgbClr val="636BA3"/>
                </a:solidFill>
              </a:rPr>
              <a:t>Fine-tuning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endParaRPr sz="1800"/>
          </a:p>
        </p:txBody>
      </p:sp>
      <p:sp>
        <p:nvSpPr>
          <p:cNvPr id="589" name="Google Shape;589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1" name="Google Shape;591;p30"/>
          <p:cNvGrpSpPr/>
          <p:nvPr/>
        </p:nvGrpSpPr>
        <p:grpSpPr>
          <a:xfrm>
            <a:off x="4652859" y="1316110"/>
            <a:ext cx="2213614" cy="3745344"/>
            <a:chOff x="4612488" y="983487"/>
            <a:chExt cx="2213614" cy="3745344"/>
          </a:xfrm>
        </p:grpSpPr>
        <p:sp>
          <p:nvSpPr>
            <p:cNvPr id="592" name="Google Shape;592;p30"/>
            <p:cNvSpPr/>
            <p:nvPr/>
          </p:nvSpPr>
          <p:spPr>
            <a:xfrm>
              <a:off x="4699591" y="1297172"/>
              <a:ext cx="2126511" cy="343165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55B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0"/>
            <p:cNvSpPr txBox="1"/>
            <p:nvPr/>
          </p:nvSpPr>
          <p:spPr>
            <a:xfrm>
              <a:off x="4612488" y="983487"/>
              <a:ext cx="287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F55B6A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 b="0" i="0" u="none" strike="noStrike" cap="none">
                <a:solidFill>
                  <a:srgbClr val="F55B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31"/>
          <p:cNvPicPr preferRelativeResize="0"/>
          <p:nvPr/>
        </p:nvPicPr>
        <p:blipFill rotWithShape="1">
          <a:blip r:embed="rId3">
            <a:alphaModFix/>
          </a:blip>
          <a:srcRect l="31165" b="1937"/>
          <a:stretch/>
        </p:blipFill>
        <p:spPr>
          <a:xfrm>
            <a:off x="4625163" y="651600"/>
            <a:ext cx="4228360" cy="4324437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solidFill>
                  <a:srgbClr val="F55B6A"/>
                </a:solidFill>
              </a:rPr>
              <a:t>Pre-training:Market-Agnostic NMF</a:t>
            </a:r>
            <a:endParaRPr sz="320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CD1CF69-5698-4E2B-A61A-508CECAF7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00" name="Google Shape;600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1"/>
          <p:cNvGrpSpPr/>
          <p:nvPr/>
        </p:nvGrpSpPr>
        <p:grpSpPr>
          <a:xfrm>
            <a:off x="4652859" y="1316110"/>
            <a:ext cx="2213614" cy="3745344"/>
            <a:chOff x="4612488" y="983487"/>
            <a:chExt cx="2213614" cy="3745344"/>
          </a:xfrm>
        </p:grpSpPr>
        <p:sp>
          <p:nvSpPr>
            <p:cNvPr id="602" name="Google Shape;602;p31"/>
            <p:cNvSpPr/>
            <p:nvPr/>
          </p:nvSpPr>
          <p:spPr>
            <a:xfrm>
              <a:off x="4699591" y="1297172"/>
              <a:ext cx="2126511" cy="343165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55B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1"/>
            <p:cNvSpPr txBox="1"/>
            <p:nvPr/>
          </p:nvSpPr>
          <p:spPr>
            <a:xfrm>
              <a:off x="4612488" y="983487"/>
              <a:ext cx="287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F55B6A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 b="0" i="0" u="none" strike="noStrike" cap="none">
                <a:solidFill>
                  <a:srgbClr val="F55B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4" name="Google Shape;60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914" y="1043819"/>
            <a:ext cx="4101640" cy="344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32"/>
          <p:cNvPicPr preferRelativeResize="0"/>
          <p:nvPr/>
        </p:nvPicPr>
        <p:blipFill rotWithShape="1">
          <a:blip r:embed="rId3">
            <a:alphaModFix/>
          </a:blip>
          <a:srcRect l="31165" r="31035" b="1937"/>
          <a:stretch/>
        </p:blipFill>
        <p:spPr>
          <a:xfrm>
            <a:off x="4625163" y="651600"/>
            <a:ext cx="2321902" cy="4324437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solidFill>
                  <a:srgbClr val="F55B6A"/>
                </a:solidFill>
              </a:rPr>
              <a:t>Pre-training:Market-Agnostic NMF</a:t>
            </a:r>
            <a:endParaRPr sz="320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9E2D238B-3413-4D5B-92E8-0F0A06FB0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11" name="Google Shape;611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914" y="1043819"/>
            <a:ext cx="4101640" cy="3445054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32"/>
          <p:cNvSpPr/>
          <p:nvPr/>
        </p:nvSpPr>
        <p:spPr>
          <a:xfrm>
            <a:off x="551240" y="1685442"/>
            <a:ext cx="2175084" cy="23836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32"/>
          <p:cNvGrpSpPr/>
          <p:nvPr/>
        </p:nvGrpSpPr>
        <p:grpSpPr>
          <a:xfrm>
            <a:off x="3344614" y="2202877"/>
            <a:ext cx="4292198" cy="1503225"/>
            <a:chOff x="142244" y="3230520"/>
            <a:chExt cx="4292198" cy="1503225"/>
          </a:xfrm>
        </p:grpSpPr>
        <p:sp>
          <p:nvSpPr>
            <p:cNvPr id="615" name="Google Shape;615;p32"/>
            <p:cNvSpPr/>
            <p:nvPr/>
          </p:nvSpPr>
          <p:spPr>
            <a:xfrm>
              <a:off x="142244" y="3230520"/>
              <a:ext cx="4292198" cy="1503225"/>
            </a:xfrm>
            <a:prstGeom prst="wedgeRoundRectCallout">
              <a:avLst>
                <a:gd name="adj1" fmla="val 4704"/>
                <a:gd name="adj2" fmla="val 108805"/>
                <a:gd name="adj3" fmla="val 16667"/>
              </a:avLst>
            </a:prstGeom>
            <a:solidFill>
              <a:schemeClr val="lt1"/>
            </a:solidFill>
            <a:ln w="9525" cap="flat" cmpd="sng">
              <a:solidFill>
                <a:srgbClr val="F55B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users/items embedding of all target markets (</a:t>
              </a: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&amp;</a:t>
              </a: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6" name="Google Shape;616;p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1525" y="3623748"/>
              <a:ext cx="3833636" cy="7167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solidFill>
                  <a:srgbClr val="F55B6A"/>
                </a:solidFill>
              </a:rPr>
              <a:t>Pre-training:Market-Agnostic NMF</a:t>
            </a:r>
            <a:endParaRPr sz="320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F0207CB-4089-4171-B59A-A1DF6AB96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22" name="Google Shape;622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914" y="1043819"/>
            <a:ext cx="4101640" cy="3445054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33"/>
          <p:cNvSpPr/>
          <p:nvPr/>
        </p:nvSpPr>
        <p:spPr>
          <a:xfrm>
            <a:off x="715514" y="2035711"/>
            <a:ext cx="3500225" cy="121812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33"/>
          <p:cNvPicPr preferRelativeResize="0"/>
          <p:nvPr/>
        </p:nvPicPr>
        <p:blipFill rotWithShape="1">
          <a:blip r:embed="rId4">
            <a:alphaModFix/>
          </a:blip>
          <a:srcRect l="31165" r="31035" b="1937"/>
          <a:stretch/>
        </p:blipFill>
        <p:spPr>
          <a:xfrm>
            <a:off x="4625163" y="651600"/>
            <a:ext cx="2321902" cy="4324437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33"/>
          <p:cNvSpPr/>
          <p:nvPr/>
        </p:nvSpPr>
        <p:spPr>
          <a:xfrm>
            <a:off x="6620573" y="1517456"/>
            <a:ext cx="26778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Loss function : binary cross entropy</a:t>
            </a:r>
            <a:endParaRPr sz="1200" b="0" i="0" u="none" strike="noStrike" cap="none" baseline="30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solidFill>
                  <a:srgbClr val="F55B6A"/>
                </a:solidFill>
              </a:rPr>
              <a:t>Pre-training:Market-Agnostic NMF</a:t>
            </a:r>
            <a:endParaRPr sz="320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57A619B-E18E-4934-8D3A-B8392C02A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32" name="Google Shape;632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3" name="Google Shape;63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914" y="1043819"/>
            <a:ext cx="4101640" cy="3445054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34"/>
          <p:cNvSpPr/>
          <p:nvPr/>
        </p:nvSpPr>
        <p:spPr>
          <a:xfrm>
            <a:off x="715514" y="3206338"/>
            <a:ext cx="3500225" cy="27313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p34"/>
          <p:cNvPicPr preferRelativeResize="0"/>
          <p:nvPr/>
        </p:nvPicPr>
        <p:blipFill rotWithShape="1">
          <a:blip r:embed="rId4">
            <a:alphaModFix/>
          </a:blip>
          <a:srcRect l="31165" r="31035" b="1937"/>
          <a:stretch/>
        </p:blipFill>
        <p:spPr>
          <a:xfrm>
            <a:off x="4625163" y="651600"/>
            <a:ext cx="2321902" cy="4324437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34"/>
          <p:cNvSpPr/>
          <p:nvPr/>
        </p:nvSpPr>
        <p:spPr>
          <a:xfrm>
            <a:off x="6620573" y="1517456"/>
            <a:ext cx="26778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Loss function : binary cross entropy</a:t>
            </a:r>
            <a:endParaRPr sz="1200" b="0" i="0" u="none" strike="noStrike" cap="none" baseline="30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/>
              <a:t>Forking: Market-Specifc Model Construction</a:t>
            </a:r>
            <a:endParaRPr sz="280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2BEA317-FD69-4177-B3A6-C7F025455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42" name="Google Shape;642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3" name="Google Shape;643;p35"/>
          <p:cNvPicPr preferRelativeResize="0"/>
          <p:nvPr/>
        </p:nvPicPr>
        <p:blipFill rotWithShape="1">
          <a:blip r:embed="rId3">
            <a:alphaModFix/>
          </a:blip>
          <a:srcRect b="1937"/>
          <a:stretch/>
        </p:blipFill>
        <p:spPr>
          <a:xfrm>
            <a:off x="2710800" y="651600"/>
            <a:ext cx="6142723" cy="4324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4" name="Google Shape;644;p35"/>
          <p:cNvGrpSpPr/>
          <p:nvPr/>
        </p:nvGrpSpPr>
        <p:grpSpPr>
          <a:xfrm>
            <a:off x="2483980" y="2080037"/>
            <a:ext cx="6365504" cy="1953908"/>
            <a:chOff x="2466796" y="1705197"/>
            <a:chExt cx="6365504" cy="1953908"/>
          </a:xfrm>
        </p:grpSpPr>
        <p:sp>
          <p:nvSpPr>
            <p:cNvPr id="645" name="Google Shape;645;p35"/>
            <p:cNvSpPr/>
            <p:nvPr/>
          </p:nvSpPr>
          <p:spPr>
            <a:xfrm>
              <a:off x="2689577" y="1705197"/>
              <a:ext cx="6142723" cy="160153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5A9E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5"/>
            <p:cNvSpPr txBox="1"/>
            <p:nvPr/>
          </p:nvSpPr>
          <p:spPr>
            <a:xfrm>
              <a:off x="2466796" y="3289773"/>
              <a:ext cx="287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5A9E9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 b="0" i="0" u="none" strike="noStrike" cap="none">
                <a:solidFill>
                  <a:srgbClr val="5A9E9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7" name="Google Shape;647;p35"/>
          <p:cNvSpPr txBox="1"/>
          <p:nvPr/>
        </p:nvSpPr>
        <p:spPr>
          <a:xfrm>
            <a:off x="819000" y="1285350"/>
            <a:ext cx="75060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891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404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F55B6A"/>
                </a:solidFill>
                <a:latin typeface="Arial"/>
                <a:ea typeface="Arial"/>
                <a:cs typeface="Arial"/>
                <a:sym typeface="Arial"/>
              </a:rPr>
              <a:t>Pre-training</a:t>
            </a:r>
            <a:endParaRPr/>
          </a:p>
          <a:p>
            <a:pPr marL="0" marR="0" lvl="0" indent="-891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404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5A9E91"/>
                </a:solidFill>
                <a:latin typeface="Arial"/>
                <a:ea typeface="Arial"/>
                <a:cs typeface="Arial"/>
                <a:sym typeface="Arial"/>
              </a:rPr>
              <a:t>Forking</a:t>
            </a:r>
            <a:endParaRPr/>
          </a:p>
          <a:p>
            <a:pPr marL="0" marR="0" lvl="0" indent="-891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404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636BA3"/>
                </a:solidFill>
                <a:latin typeface="Arial"/>
                <a:ea typeface="Arial"/>
                <a:cs typeface="Arial"/>
                <a:sym typeface="Arial"/>
              </a:rPr>
              <a:t>Fine-tuning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914" y="1043819"/>
            <a:ext cx="4101640" cy="3445054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/>
              <a:t>Forking: Market-Specifc Model Construction</a:t>
            </a:r>
            <a:endParaRPr sz="280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3122AC0-7D5D-4A54-8625-0208DEA8B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54" name="Google Shape;654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5" name="Google Shape;655;p36"/>
          <p:cNvPicPr preferRelativeResize="0"/>
          <p:nvPr/>
        </p:nvPicPr>
        <p:blipFill rotWithShape="1">
          <a:blip r:embed="rId4">
            <a:alphaModFix/>
          </a:blip>
          <a:srcRect l="32813" b="1937"/>
          <a:stretch/>
        </p:blipFill>
        <p:spPr>
          <a:xfrm>
            <a:off x="4726379" y="651600"/>
            <a:ext cx="4127144" cy="4324437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36"/>
          <p:cNvSpPr/>
          <p:nvPr/>
        </p:nvSpPr>
        <p:spPr>
          <a:xfrm>
            <a:off x="6637075" y="2091200"/>
            <a:ext cx="2296229" cy="172006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A9E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7" name="Google Shape;657;p36"/>
          <p:cNvPicPr preferRelativeResize="0"/>
          <p:nvPr/>
        </p:nvPicPr>
        <p:blipFill rotWithShape="1">
          <a:blip r:embed="rId4">
            <a:alphaModFix/>
          </a:blip>
          <a:srcRect l="31165" t="31811" r="31035" b="1937"/>
          <a:stretch/>
        </p:blipFill>
        <p:spPr>
          <a:xfrm>
            <a:off x="7341602" y="2133150"/>
            <a:ext cx="1253123" cy="1576781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36"/>
          <p:cNvSpPr/>
          <p:nvPr/>
        </p:nvSpPr>
        <p:spPr>
          <a:xfrm>
            <a:off x="733060" y="3775642"/>
            <a:ext cx="2437652" cy="2403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A9E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/>
              <a:t>Forking: Market-Specifc Model Construction</a:t>
            </a:r>
            <a:endParaRPr sz="2800"/>
          </a:p>
        </p:txBody>
      </p:sp>
      <p:sp>
        <p:nvSpPr>
          <p:cNvPr id="665" name="Google Shape;665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400"/>
              <a:buFont typeface="Noto Sans Symbols"/>
              <a:buChar char="●"/>
            </a:pPr>
            <a:r>
              <a:rPr lang="en-US" sz="2200" dirty="0"/>
              <a:t>To maximize the reusability of general parameters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400"/>
              <a:buFont typeface="Arial"/>
              <a:buAutoNum type="arabicPeriod"/>
            </a:pPr>
            <a:r>
              <a:rPr lang="en-US" sz="1800" dirty="0"/>
              <a:t>freeze layers up to layer k of the MLP network (1 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≤ </a:t>
            </a:r>
            <a:r>
              <a:rPr lang="en-US" sz="1800" dirty="0"/>
              <a:t>k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≤ </a:t>
            </a:r>
            <a:r>
              <a:rPr lang="en-US" sz="1800" dirty="0"/>
              <a:t>m)</a:t>
            </a:r>
            <a:endParaRPr sz="1800" dirty="0"/>
          </a:p>
          <a:p>
            <a:pPr marL="137160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4F48"/>
              </a:buClr>
              <a:buSzPts val="1400"/>
              <a:buFont typeface="Arial"/>
              <a:buAutoNum type="arabicParenR"/>
            </a:pPr>
            <a:r>
              <a:rPr lang="en-US" sz="1800" dirty="0"/>
              <a:t>the main body of the network barely changes</a:t>
            </a:r>
            <a:endParaRPr dirty="0"/>
          </a:p>
          <a:p>
            <a:pPr marL="137160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4F48"/>
              </a:buClr>
              <a:buSzPts val="1400"/>
              <a:buFont typeface="Arial"/>
              <a:buAutoNum type="arabicParenR"/>
            </a:pPr>
            <a:r>
              <a:rPr lang="en-US" sz="1800" dirty="0"/>
              <a:t>all the adaptation happens in the head layers of the network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4F48"/>
              </a:buClr>
              <a:buSzPts val="1400"/>
              <a:buFont typeface="Arial"/>
              <a:buAutoNum type="arabicPeriod"/>
            </a:pPr>
            <a:r>
              <a:rPr lang="en-US" sz="1800" dirty="0"/>
              <a:t>add n </a:t>
            </a:r>
            <a:r>
              <a:rPr lang="en-US" sz="1800" dirty="0" err="1"/>
              <a:t>MarketHead</a:t>
            </a:r>
            <a:r>
              <a:rPr lang="en-US" sz="1800" dirty="0"/>
              <a:t> layers on top of the network</a:t>
            </a:r>
            <a:endParaRPr dirty="0"/>
          </a:p>
          <a:p>
            <a:pPr marL="137160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4F48"/>
              </a:buClr>
              <a:buSzPts val="1400"/>
              <a:buFont typeface="Arial"/>
              <a:buAutoNum type="arabicParenR"/>
            </a:pPr>
            <a:r>
              <a:rPr lang="en-US" sz="1800" dirty="0"/>
              <a:t>to increase the network’s capacity</a:t>
            </a:r>
            <a:endParaRPr dirty="0"/>
          </a:p>
          <a:p>
            <a:pPr marL="137160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4F48"/>
              </a:buClr>
              <a:buSzPts val="1400"/>
              <a:buFont typeface="Arial"/>
              <a:buAutoNum type="arabicParenR"/>
            </a:pPr>
            <a:r>
              <a:rPr lang="en-US" sz="1800" dirty="0"/>
              <a:t>balancing between the general market and target market-</a:t>
            </a:r>
            <a:r>
              <a:rPr lang="en-US" sz="1800" dirty="0" err="1"/>
              <a:t>specifc</a:t>
            </a:r>
            <a:r>
              <a:rPr lang="en-US" sz="1800" dirty="0"/>
              <a:t> parameters after the </a:t>
            </a:r>
            <a:r>
              <a:rPr lang="en-US" sz="1800" dirty="0" err="1"/>
              <a:t>fnal</a:t>
            </a:r>
            <a:r>
              <a:rPr lang="en-US" sz="1800" dirty="0"/>
              <a:t> fine-tuning</a:t>
            </a:r>
            <a:endParaRPr sz="1800" dirty="0"/>
          </a:p>
        </p:txBody>
      </p:sp>
      <p:sp>
        <p:nvSpPr>
          <p:cNvPr id="664" name="Google Shape;664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8"/>
          <p:cNvSpPr txBox="1">
            <a:spLocks noGrp="1"/>
          </p:cNvSpPr>
          <p:nvPr>
            <p:ph type="title"/>
          </p:nvPr>
        </p:nvSpPr>
        <p:spPr>
          <a:xfrm>
            <a:off x="828999" y="115450"/>
            <a:ext cx="8024523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 dirty="0">
                <a:solidFill>
                  <a:srgbClr val="636BA3"/>
                </a:solidFill>
              </a:rPr>
              <a:t>Fine-tuning: Final Training on the Target Market</a:t>
            </a:r>
            <a:endParaRPr sz="2800" dirty="0">
              <a:solidFill>
                <a:srgbClr val="636BA3"/>
              </a:solidFill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6B382BE-DC4A-4AEE-B686-DAC8DE5C3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71" name="Google Shape;67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38"/>
          <p:cNvPicPr preferRelativeResize="0"/>
          <p:nvPr/>
        </p:nvPicPr>
        <p:blipFill rotWithShape="1">
          <a:blip r:embed="rId3">
            <a:alphaModFix/>
          </a:blip>
          <a:srcRect b="1937"/>
          <a:stretch/>
        </p:blipFill>
        <p:spPr>
          <a:xfrm>
            <a:off x="2710800" y="651600"/>
            <a:ext cx="6142723" cy="4324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3" name="Google Shape;673;p38"/>
          <p:cNvGrpSpPr/>
          <p:nvPr/>
        </p:nvGrpSpPr>
        <p:grpSpPr>
          <a:xfrm>
            <a:off x="2912647" y="488802"/>
            <a:ext cx="5730949" cy="3192765"/>
            <a:chOff x="2892056" y="123957"/>
            <a:chExt cx="5730949" cy="3192765"/>
          </a:xfrm>
        </p:grpSpPr>
        <p:sp>
          <p:nvSpPr>
            <p:cNvPr id="674" name="Google Shape;674;p38"/>
            <p:cNvSpPr/>
            <p:nvPr/>
          </p:nvSpPr>
          <p:spPr>
            <a:xfrm>
              <a:off x="2892056" y="445026"/>
              <a:ext cx="1463750" cy="2854742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636B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7226324" y="445025"/>
              <a:ext cx="1396681" cy="2871697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636B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8"/>
            <p:cNvSpPr txBox="1"/>
            <p:nvPr/>
          </p:nvSpPr>
          <p:spPr>
            <a:xfrm>
              <a:off x="3480391" y="144053"/>
              <a:ext cx="287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636BA3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 b="0" i="0" u="none" strike="noStrike" cap="none">
                <a:solidFill>
                  <a:srgbClr val="636BA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8"/>
            <p:cNvSpPr txBox="1"/>
            <p:nvPr/>
          </p:nvSpPr>
          <p:spPr>
            <a:xfrm>
              <a:off x="7781124" y="123957"/>
              <a:ext cx="287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636BA3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 b="0" i="0" u="none" strike="noStrike" cap="none">
                <a:solidFill>
                  <a:srgbClr val="636BA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38"/>
          <p:cNvSpPr txBox="1"/>
          <p:nvPr/>
        </p:nvSpPr>
        <p:spPr>
          <a:xfrm>
            <a:off x="820800" y="1285200"/>
            <a:ext cx="75060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891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404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F55B6A"/>
                </a:solidFill>
                <a:latin typeface="Arial"/>
                <a:ea typeface="Arial"/>
                <a:cs typeface="Arial"/>
                <a:sym typeface="Arial"/>
              </a:rPr>
              <a:t>Pre-training</a:t>
            </a:r>
            <a:endParaRPr/>
          </a:p>
          <a:p>
            <a:pPr marL="0" marR="0" lvl="0" indent="-891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404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5A9E91"/>
                </a:solidFill>
                <a:latin typeface="Arial"/>
                <a:ea typeface="Arial"/>
                <a:cs typeface="Arial"/>
                <a:sym typeface="Arial"/>
              </a:rPr>
              <a:t>Forking</a:t>
            </a:r>
            <a:endParaRPr/>
          </a:p>
          <a:p>
            <a:pPr marL="0" marR="0" lvl="0" indent="-891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404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636BA3"/>
                </a:solidFill>
                <a:latin typeface="Arial"/>
                <a:ea typeface="Arial"/>
                <a:cs typeface="Arial"/>
                <a:sym typeface="Arial"/>
              </a:rPr>
              <a:t>Fine-tuning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9"/>
          <p:cNvSpPr txBox="1">
            <a:spLocks noGrp="1"/>
          </p:cNvSpPr>
          <p:nvPr>
            <p:ph type="title"/>
          </p:nvPr>
        </p:nvSpPr>
        <p:spPr>
          <a:xfrm>
            <a:off x="828999" y="115450"/>
            <a:ext cx="8059819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 dirty="0">
                <a:solidFill>
                  <a:srgbClr val="636BA3"/>
                </a:solidFill>
              </a:rPr>
              <a:t>Fine-tuning: Final Training on the Target Market</a:t>
            </a:r>
            <a:endParaRPr sz="2800" dirty="0">
              <a:solidFill>
                <a:srgbClr val="636BA3"/>
              </a:solidFill>
            </a:endParaRPr>
          </a:p>
        </p:txBody>
      </p:sp>
      <p:sp>
        <p:nvSpPr>
          <p:cNvPr id="685" name="Google Shape;685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872"/>
              <a:buFont typeface="Arial"/>
              <a:buChar char="•"/>
            </a:pPr>
            <a:r>
              <a:rPr lang="en-US" sz="2400"/>
              <a:t>using only the data from the target market</a:t>
            </a:r>
            <a:endParaRPr/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872"/>
              <a:buFont typeface="Arial"/>
              <a:buChar char="•"/>
            </a:pPr>
            <a:r>
              <a:rPr lang="en-US" sz="2400"/>
              <a:t>facilitates the maintenance of the entire network</a:t>
            </a:r>
            <a:endParaRPr/>
          </a:p>
        </p:txBody>
      </p:sp>
      <p:sp>
        <p:nvSpPr>
          <p:cNvPr id="684" name="Google Shape;684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6" name="Google Shape;686;p39"/>
          <p:cNvGrpSpPr/>
          <p:nvPr/>
        </p:nvGrpSpPr>
        <p:grpSpPr>
          <a:xfrm>
            <a:off x="1531917" y="2123169"/>
            <a:ext cx="3465202" cy="2913452"/>
            <a:chOff x="1294411" y="2111295"/>
            <a:chExt cx="3465202" cy="2913452"/>
          </a:xfrm>
        </p:grpSpPr>
        <p:pic>
          <p:nvPicPr>
            <p:cNvPr id="687" name="Google Shape;687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4411" y="2111295"/>
              <a:ext cx="3465202" cy="29134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8" name="Google Shape;688;p39"/>
            <p:cNvSpPr/>
            <p:nvPr/>
          </p:nvSpPr>
          <p:spPr>
            <a:xfrm>
              <a:off x="1646389" y="4558678"/>
              <a:ext cx="2616854" cy="23895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636B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9" name="Google Shape;689;p39"/>
          <p:cNvPicPr preferRelativeResize="0"/>
          <p:nvPr/>
        </p:nvPicPr>
        <p:blipFill rotWithShape="1">
          <a:blip r:embed="rId4">
            <a:alphaModFix/>
          </a:blip>
          <a:srcRect l="70511" b="21063"/>
          <a:stretch/>
        </p:blipFill>
        <p:spPr>
          <a:xfrm>
            <a:off x="5458198" y="2123169"/>
            <a:ext cx="1571725" cy="3020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Target</a:t>
            </a:r>
            <a:endParaRPr/>
          </a:p>
        </p:txBody>
      </p:sp>
      <p:sp>
        <p:nvSpPr>
          <p:cNvPr id="252" name="Google Shape;252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/>
              <a:t>recommending relevant products to users in relatively resource-scarce markets by leveraging data from similar, richer in resource auxiliary markets</a:t>
            </a:r>
            <a:endParaRPr/>
          </a:p>
        </p:txBody>
      </p:sp>
      <p:sp>
        <p:nvSpPr>
          <p:cNvPr id="251" name="Google Shape;251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073D6E2F-D5D2-4417-A28E-76A209B10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95" name="Google Shape;695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2222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696" name="Google Shape;696;p40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697" name="Google Shape;697;p40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D842D4A-3C41-4187-95A0-3534CD4294D8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11908024-0AB7-479C-B685-935973F18DCC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00" name="Google Shape;700;p40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 b="1">
                <a:latin typeface="Josefin Sans"/>
                <a:ea typeface="Josefin Sans"/>
                <a:cs typeface="Josefin Sans"/>
                <a:sym typeface="Josefin Sans"/>
              </a:rPr>
              <a:t>Outline</a:t>
            </a:r>
            <a:endParaRPr sz="36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01" name="Google Shape;701;p40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300"/>
              <a:t>Introduction</a:t>
            </a:r>
            <a:endParaRPr sz="2300"/>
          </a:p>
        </p:txBody>
      </p:sp>
      <p:sp>
        <p:nvSpPr>
          <p:cNvPr id="702" name="Google Shape;702;p40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>
                <a:solidFill>
                  <a:srgbClr val="F55B6A"/>
                </a:solidFill>
              </a:rPr>
              <a:t>Experiment</a:t>
            </a:r>
            <a:endParaRPr>
              <a:solidFill>
                <a:srgbClr val="F55B6A"/>
              </a:solidFill>
            </a:endParaRPr>
          </a:p>
        </p:txBody>
      </p:sp>
      <p:sp>
        <p:nvSpPr>
          <p:cNvPr id="703" name="Google Shape;703;p40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Method</a:t>
            </a:r>
            <a:endParaRPr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DD0C75B7-A058-4C92-86A3-5EB0EBFA30C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05" name="Google Shape;705;p40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706" name="Google Shape;706;p40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707" name="Google Shape;707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A9C371-01B8-4BCF-85A8-12984C27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CC7C01-B219-4C42-9921-B8934C6C1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13" name="Google Shape;713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5" name="Google Shape;71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652" y="228273"/>
            <a:ext cx="8030696" cy="4686954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41"/>
          <p:cNvSpPr/>
          <p:nvPr/>
        </p:nvSpPr>
        <p:spPr>
          <a:xfrm>
            <a:off x="824458" y="3410262"/>
            <a:ext cx="7697449" cy="23984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488B0-C0F0-49A1-A30A-D06C933C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F20B7F-C26D-4409-92A2-A5468CBB9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22" name="Google Shape;722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4" name="Google Shape;72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652" y="228273"/>
            <a:ext cx="8030696" cy="4686954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42"/>
          <p:cNvSpPr/>
          <p:nvPr/>
        </p:nvSpPr>
        <p:spPr>
          <a:xfrm>
            <a:off x="2061146" y="1806315"/>
            <a:ext cx="524657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42"/>
          <p:cNvSpPr/>
          <p:nvPr/>
        </p:nvSpPr>
        <p:spPr>
          <a:xfrm>
            <a:off x="4477061" y="1806315"/>
            <a:ext cx="524657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42"/>
          <p:cNvSpPr/>
          <p:nvPr/>
        </p:nvSpPr>
        <p:spPr>
          <a:xfrm>
            <a:off x="7999749" y="1806315"/>
            <a:ext cx="524657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42"/>
          <p:cNvSpPr/>
          <p:nvPr/>
        </p:nvSpPr>
        <p:spPr>
          <a:xfrm>
            <a:off x="5588971" y="2215890"/>
            <a:ext cx="524700" cy="210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875F4D-9CCD-429D-89C5-158C8F66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6FD98C-7375-45EA-8C20-061FE974C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34" name="Google Shape;734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6" name="Google Shape;73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652" y="228273"/>
            <a:ext cx="8030696" cy="4686954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43"/>
          <p:cNvSpPr/>
          <p:nvPr/>
        </p:nvSpPr>
        <p:spPr>
          <a:xfrm>
            <a:off x="2061146" y="1806315"/>
            <a:ext cx="524657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3"/>
          <p:cNvSpPr/>
          <p:nvPr/>
        </p:nvSpPr>
        <p:spPr>
          <a:xfrm>
            <a:off x="4477061" y="1806315"/>
            <a:ext cx="524657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43"/>
          <p:cNvSpPr/>
          <p:nvPr/>
        </p:nvSpPr>
        <p:spPr>
          <a:xfrm>
            <a:off x="7999749" y="1806315"/>
            <a:ext cx="524657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43"/>
          <p:cNvSpPr/>
          <p:nvPr/>
        </p:nvSpPr>
        <p:spPr>
          <a:xfrm>
            <a:off x="2031165" y="4469568"/>
            <a:ext cx="1064304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43"/>
          <p:cNvSpPr/>
          <p:nvPr/>
        </p:nvSpPr>
        <p:spPr>
          <a:xfrm>
            <a:off x="6066018" y="4469568"/>
            <a:ext cx="524657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A44C55-B9A5-40FB-9F90-3002A1C9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46" name="Google Shape;746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7" name="Google Shape;74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580" y="1509564"/>
            <a:ext cx="3886742" cy="212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4054" y="1681037"/>
            <a:ext cx="3915321" cy="1952898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44"/>
          <p:cNvSpPr/>
          <p:nvPr/>
        </p:nvSpPr>
        <p:spPr>
          <a:xfrm>
            <a:off x="5808687" y="1978702"/>
            <a:ext cx="397241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44"/>
          <p:cNvSpPr/>
          <p:nvPr/>
        </p:nvSpPr>
        <p:spPr>
          <a:xfrm>
            <a:off x="5808687" y="2447624"/>
            <a:ext cx="397241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4"/>
          <p:cNvSpPr/>
          <p:nvPr/>
        </p:nvSpPr>
        <p:spPr>
          <a:xfrm>
            <a:off x="6234473" y="2605021"/>
            <a:ext cx="397241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44"/>
          <p:cNvSpPr/>
          <p:nvPr/>
        </p:nvSpPr>
        <p:spPr>
          <a:xfrm>
            <a:off x="7744916" y="1978702"/>
            <a:ext cx="397241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44"/>
          <p:cNvSpPr/>
          <p:nvPr/>
        </p:nvSpPr>
        <p:spPr>
          <a:xfrm>
            <a:off x="7744916" y="2305218"/>
            <a:ext cx="397241" cy="2098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7F28F8-65DB-4C47-B5CC-A2B9958BC8A7}"/>
              </a:ext>
            </a:extLst>
          </p:cNvPr>
          <p:cNvSpPr/>
          <p:nvPr/>
        </p:nvSpPr>
        <p:spPr>
          <a:xfrm>
            <a:off x="4410591" y="3706661"/>
            <a:ext cx="45624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relative percentage improvement of</a:t>
            </a:r>
            <a:r>
              <a:rPr lang="zh-TW" altLang="en-US" sz="1200" dirty="0">
                <a:solidFill>
                  <a:schemeClr val="dk1"/>
                </a:solidFill>
                <a:latin typeface="Roboto"/>
                <a:sym typeface="Roboto"/>
              </a:rPr>
              <a:t> </a:t>
            </a:r>
            <a:r>
              <a:rPr lang="en-US" altLang="zh-TW" sz="1200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FOREC compared to MAML.</a:t>
            </a:r>
            <a:endParaRPr lang="zh-TW" altLang="en-US" sz="1200" dirty="0">
              <a:solidFill>
                <a:schemeClr val="dk1"/>
              </a:solidFill>
              <a:latin typeface="Roboto"/>
              <a:sym typeface="Robo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948A227C-AD3D-46E2-BD80-3E660D7AB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59" name="Google Shape;75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2222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760" name="Google Shape;760;p45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761" name="Google Shape;761;p45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EEB1BF0-A2BB-4479-8BFE-2BD4125E07C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B912702A-1DE3-4662-84F3-BDA7A7B63DD2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64" name="Google Shape;764;p45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 b="1">
                <a:latin typeface="Josefin Sans"/>
                <a:ea typeface="Josefin Sans"/>
                <a:cs typeface="Josefin Sans"/>
                <a:sym typeface="Josefin Sans"/>
              </a:rPr>
              <a:t>Outline</a:t>
            </a:r>
            <a:endParaRPr sz="36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65" name="Google Shape;765;p45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300"/>
              <a:t>Introduction</a:t>
            </a:r>
            <a:endParaRPr sz="2300"/>
          </a:p>
        </p:txBody>
      </p:sp>
      <p:sp>
        <p:nvSpPr>
          <p:cNvPr id="766" name="Google Shape;766;p45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Experiment</a:t>
            </a:r>
            <a:endParaRPr/>
          </a:p>
        </p:txBody>
      </p:sp>
      <p:sp>
        <p:nvSpPr>
          <p:cNvPr id="767" name="Google Shape;767;p45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Method</a:t>
            </a:r>
            <a:endParaRPr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521BD7C-71B4-40D5-BC5A-94136A6144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69" name="Google Shape;769;p45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770" name="Google Shape;770;p45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>
                <a:solidFill>
                  <a:srgbClr val="F55B6A"/>
                </a:solidFill>
              </a:rPr>
              <a:t>Conclusion</a:t>
            </a:r>
            <a:endParaRPr>
              <a:solidFill>
                <a:srgbClr val="F55B6A"/>
              </a:solidFill>
            </a:endParaRPr>
          </a:p>
        </p:txBody>
      </p:sp>
      <p:sp>
        <p:nvSpPr>
          <p:cNvPr id="771" name="Google Shape;771;p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778" name="Google Shape;778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66E"/>
              </a:buClr>
              <a:buSzPts val="1560"/>
              <a:buAutoNum type="arabicPeriod"/>
            </a:pPr>
            <a:r>
              <a:rPr lang="en-US" dirty="0"/>
              <a:t>CDR models are not necessarily suitable for the market adaptation problem setting</a:t>
            </a:r>
            <a:endParaRPr dirty="0"/>
          </a:p>
          <a:p>
            <a:pPr marL="457200" lvl="0" indent="-327660" algn="l" rtl="0">
              <a:spcBef>
                <a:spcPts val="0"/>
              </a:spcBef>
              <a:spcAft>
                <a:spcPts val="0"/>
              </a:spcAft>
              <a:buClr>
                <a:srgbClr val="41466E"/>
              </a:buClr>
              <a:buSzPts val="1560"/>
              <a:buAutoNum type="arabicPeriod"/>
            </a:pPr>
            <a:r>
              <a:rPr lang="en-US" dirty="0"/>
              <a:t>Proposing a novel neural architecture for market-adaptation(FOREC)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66E"/>
              </a:buClr>
              <a:buSzPts val="1560"/>
              <a:buAutoNum type="arabicPeriod"/>
            </a:pPr>
            <a:r>
              <a:rPr lang="en-US" dirty="0"/>
              <a:t>Collecting a real-world pragmatic large-scale cross-market and cross-lingual product review dataset.(</a:t>
            </a:r>
            <a:r>
              <a:rPr lang="en-US" dirty="0" err="1"/>
              <a:t>XMarket</a:t>
            </a:r>
            <a:r>
              <a:rPr lang="en-US" dirty="0"/>
              <a:t> )</a:t>
            </a:r>
            <a:endParaRPr dirty="0"/>
          </a:p>
        </p:txBody>
      </p:sp>
      <p:sp>
        <p:nvSpPr>
          <p:cNvPr id="777" name="Google Shape;777;p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/>
              <a:t>Cross-domain and cross-market recommendation</a:t>
            </a:r>
            <a:endParaRPr sz="2400"/>
          </a:p>
        </p:txBody>
      </p:sp>
      <p:sp>
        <p:nvSpPr>
          <p:cNvPr id="259" name="Google Shape;259;p5"/>
          <p:cNvSpPr txBox="1">
            <a:spLocks noGrp="1"/>
          </p:cNvSpPr>
          <p:nvPr>
            <p:ph type="body" idx="1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800" dirty="0"/>
              <a:t>CDR</a:t>
            </a:r>
            <a:r>
              <a:rPr lang="zh-TW" altLang="en-US" sz="1800" dirty="0"/>
              <a:t>：</a:t>
            </a:r>
            <a:r>
              <a:rPr lang="en-US" sz="1800" dirty="0"/>
              <a:t>overlapping users in different domains with the aim of improving the recommendation on the target domain items, using help from the source domain items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lang="en-US" sz="18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lang="en-US" altLang="zh-TW" sz="18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AutoNum type="arabicPeriod"/>
            </a:pPr>
            <a:r>
              <a:rPr lang="en-US" sz="1800" dirty="0"/>
              <a:t>CMR the situation is reversed: interactions of different set of users in the source market are leveraged to boost the recommendation for users in the target market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258" name="Google Shape;258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5"/>
          <p:cNvGrpSpPr/>
          <p:nvPr/>
        </p:nvGrpSpPr>
        <p:grpSpPr>
          <a:xfrm>
            <a:off x="6325368" y="2719610"/>
            <a:ext cx="355631" cy="318775"/>
            <a:chOff x="1913012" y="2764940"/>
            <a:chExt cx="417522" cy="374252"/>
          </a:xfrm>
        </p:grpSpPr>
        <p:sp>
          <p:nvSpPr>
            <p:cNvPr id="261" name="Google Shape;261;p5"/>
            <p:cNvSpPr/>
            <p:nvPr/>
          </p:nvSpPr>
          <p:spPr>
            <a:xfrm>
              <a:off x="2010693" y="2813676"/>
              <a:ext cx="285214" cy="163494"/>
            </a:xfrm>
            <a:custGeom>
              <a:avLst/>
              <a:gdLst/>
              <a:ahLst/>
              <a:cxnLst/>
              <a:rect l="l" t="t" r="r" b="b"/>
              <a:pathLst>
                <a:path w="10856" h="6223" extrusionOk="0">
                  <a:moveTo>
                    <a:pt x="3594" y="2591"/>
                  </a:moveTo>
                  <a:lnTo>
                    <a:pt x="3594" y="4034"/>
                  </a:lnTo>
                  <a:lnTo>
                    <a:pt x="2151" y="4034"/>
                  </a:lnTo>
                  <a:lnTo>
                    <a:pt x="2151" y="2591"/>
                  </a:lnTo>
                  <a:close/>
                  <a:moveTo>
                    <a:pt x="5508" y="2591"/>
                  </a:moveTo>
                  <a:lnTo>
                    <a:pt x="5508" y="4034"/>
                  </a:lnTo>
                  <a:lnTo>
                    <a:pt x="4072" y="4034"/>
                  </a:lnTo>
                  <a:lnTo>
                    <a:pt x="4072" y="2591"/>
                  </a:lnTo>
                  <a:close/>
                  <a:moveTo>
                    <a:pt x="7422" y="2591"/>
                  </a:moveTo>
                  <a:lnTo>
                    <a:pt x="7422" y="4034"/>
                  </a:lnTo>
                  <a:lnTo>
                    <a:pt x="5986" y="4034"/>
                  </a:lnTo>
                  <a:lnTo>
                    <a:pt x="5986" y="2591"/>
                  </a:lnTo>
                  <a:close/>
                  <a:moveTo>
                    <a:pt x="9337" y="2591"/>
                  </a:moveTo>
                  <a:lnTo>
                    <a:pt x="9344" y="4034"/>
                  </a:lnTo>
                  <a:lnTo>
                    <a:pt x="7901" y="4034"/>
                  </a:lnTo>
                  <a:lnTo>
                    <a:pt x="7901" y="2591"/>
                  </a:lnTo>
                  <a:close/>
                  <a:moveTo>
                    <a:pt x="1915" y="1"/>
                  </a:moveTo>
                  <a:cubicBezTo>
                    <a:pt x="1797" y="1"/>
                    <a:pt x="1679" y="80"/>
                    <a:pt x="1679" y="240"/>
                  </a:cubicBezTo>
                  <a:lnTo>
                    <a:pt x="1679" y="2113"/>
                  </a:lnTo>
                  <a:lnTo>
                    <a:pt x="320" y="2113"/>
                  </a:lnTo>
                  <a:cubicBezTo>
                    <a:pt x="1" y="2113"/>
                    <a:pt x="1" y="2591"/>
                    <a:pt x="320" y="2591"/>
                  </a:cubicBezTo>
                  <a:lnTo>
                    <a:pt x="1679" y="2591"/>
                  </a:lnTo>
                  <a:lnTo>
                    <a:pt x="1679" y="4027"/>
                  </a:lnTo>
                  <a:lnTo>
                    <a:pt x="916" y="4027"/>
                  </a:lnTo>
                  <a:cubicBezTo>
                    <a:pt x="597" y="4027"/>
                    <a:pt x="597" y="4506"/>
                    <a:pt x="916" y="4506"/>
                  </a:cubicBezTo>
                  <a:lnTo>
                    <a:pt x="1679" y="4506"/>
                  </a:lnTo>
                  <a:lnTo>
                    <a:pt x="1679" y="5865"/>
                  </a:lnTo>
                  <a:cubicBezTo>
                    <a:pt x="1679" y="6025"/>
                    <a:pt x="1797" y="6104"/>
                    <a:pt x="1915" y="6104"/>
                  </a:cubicBezTo>
                  <a:cubicBezTo>
                    <a:pt x="2033" y="6104"/>
                    <a:pt x="2151" y="6025"/>
                    <a:pt x="2151" y="5865"/>
                  </a:cubicBezTo>
                  <a:lnTo>
                    <a:pt x="2151" y="4506"/>
                  </a:lnTo>
                  <a:lnTo>
                    <a:pt x="3594" y="4506"/>
                  </a:lnTo>
                  <a:lnTo>
                    <a:pt x="3594" y="5983"/>
                  </a:lnTo>
                  <a:cubicBezTo>
                    <a:pt x="3594" y="6143"/>
                    <a:pt x="3711" y="6222"/>
                    <a:pt x="3830" y="6222"/>
                  </a:cubicBezTo>
                  <a:cubicBezTo>
                    <a:pt x="3949" y="6222"/>
                    <a:pt x="4069" y="6143"/>
                    <a:pt x="4072" y="5983"/>
                  </a:cubicBezTo>
                  <a:lnTo>
                    <a:pt x="4072" y="4506"/>
                  </a:lnTo>
                  <a:lnTo>
                    <a:pt x="5508" y="4506"/>
                  </a:lnTo>
                  <a:lnTo>
                    <a:pt x="5508" y="5983"/>
                  </a:lnTo>
                  <a:cubicBezTo>
                    <a:pt x="5508" y="6143"/>
                    <a:pt x="5628" y="6222"/>
                    <a:pt x="5747" y="6222"/>
                  </a:cubicBezTo>
                  <a:cubicBezTo>
                    <a:pt x="5867" y="6222"/>
                    <a:pt x="5986" y="6143"/>
                    <a:pt x="5986" y="5983"/>
                  </a:cubicBezTo>
                  <a:lnTo>
                    <a:pt x="5986" y="4506"/>
                  </a:lnTo>
                  <a:lnTo>
                    <a:pt x="7422" y="4506"/>
                  </a:lnTo>
                  <a:lnTo>
                    <a:pt x="7422" y="5983"/>
                  </a:lnTo>
                  <a:cubicBezTo>
                    <a:pt x="7422" y="6143"/>
                    <a:pt x="7542" y="6222"/>
                    <a:pt x="7662" y="6222"/>
                  </a:cubicBezTo>
                  <a:cubicBezTo>
                    <a:pt x="7781" y="6222"/>
                    <a:pt x="7901" y="6143"/>
                    <a:pt x="7901" y="5983"/>
                  </a:cubicBezTo>
                  <a:lnTo>
                    <a:pt x="7901" y="4506"/>
                  </a:lnTo>
                  <a:lnTo>
                    <a:pt x="9344" y="4506"/>
                  </a:lnTo>
                  <a:lnTo>
                    <a:pt x="9344" y="5983"/>
                  </a:lnTo>
                  <a:cubicBezTo>
                    <a:pt x="9344" y="6143"/>
                    <a:pt x="9462" y="6222"/>
                    <a:pt x="9579" y="6222"/>
                  </a:cubicBezTo>
                  <a:cubicBezTo>
                    <a:pt x="9697" y="6222"/>
                    <a:pt x="9815" y="6143"/>
                    <a:pt x="9815" y="5983"/>
                  </a:cubicBezTo>
                  <a:lnTo>
                    <a:pt x="9815" y="4506"/>
                  </a:lnTo>
                  <a:lnTo>
                    <a:pt x="10016" y="4506"/>
                  </a:lnTo>
                  <a:cubicBezTo>
                    <a:pt x="10329" y="4506"/>
                    <a:pt x="10329" y="4027"/>
                    <a:pt x="10016" y="4027"/>
                  </a:cubicBezTo>
                  <a:lnTo>
                    <a:pt x="9815" y="4027"/>
                  </a:lnTo>
                  <a:lnTo>
                    <a:pt x="9815" y="2591"/>
                  </a:lnTo>
                  <a:lnTo>
                    <a:pt x="10544" y="2591"/>
                  </a:lnTo>
                  <a:cubicBezTo>
                    <a:pt x="10856" y="2591"/>
                    <a:pt x="10856" y="2113"/>
                    <a:pt x="10544" y="2113"/>
                  </a:cubicBezTo>
                  <a:lnTo>
                    <a:pt x="9815" y="2113"/>
                  </a:lnTo>
                  <a:lnTo>
                    <a:pt x="9815" y="240"/>
                  </a:lnTo>
                  <a:cubicBezTo>
                    <a:pt x="9815" y="80"/>
                    <a:pt x="9696" y="1"/>
                    <a:pt x="9576" y="1"/>
                  </a:cubicBezTo>
                  <a:cubicBezTo>
                    <a:pt x="9456" y="1"/>
                    <a:pt x="9337" y="80"/>
                    <a:pt x="9337" y="240"/>
                  </a:cubicBezTo>
                  <a:lnTo>
                    <a:pt x="9337" y="2113"/>
                  </a:lnTo>
                  <a:lnTo>
                    <a:pt x="7901" y="2113"/>
                  </a:lnTo>
                  <a:lnTo>
                    <a:pt x="7901" y="240"/>
                  </a:lnTo>
                  <a:cubicBezTo>
                    <a:pt x="7901" y="80"/>
                    <a:pt x="7781" y="1"/>
                    <a:pt x="7662" y="1"/>
                  </a:cubicBezTo>
                  <a:cubicBezTo>
                    <a:pt x="7542" y="1"/>
                    <a:pt x="7422" y="80"/>
                    <a:pt x="7422" y="240"/>
                  </a:cubicBezTo>
                  <a:lnTo>
                    <a:pt x="7422" y="2113"/>
                  </a:lnTo>
                  <a:lnTo>
                    <a:pt x="5980" y="2113"/>
                  </a:lnTo>
                  <a:lnTo>
                    <a:pt x="5980" y="240"/>
                  </a:lnTo>
                  <a:cubicBezTo>
                    <a:pt x="5980" y="80"/>
                    <a:pt x="5862" y="1"/>
                    <a:pt x="5744" y="1"/>
                  </a:cubicBezTo>
                  <a:cubicBezTo>
                    <a:pt x="5626" y="1"/>
                    <a:pt x="5508" y="80"/>
                    <a:pt x="5508" y="240"/>
                  </a:cubicBezTo>
                  <a:lnTo>
                    <a:pt x="5508" y="2113"/>
                  </a:lnTo>
                  <a:lnTo>
                    <a:pt x="4072" y="2113"/>
                  </a:lnTo>
                  <a:lnTo>
                    <a:pt x="4072" y="240"/>
                  </a:lnTo>
                  <a:cubicBezTo>
                    <a:pt x="4072" y="80"/>
                    <a:pt x="3954" y="1"/>
                    <a:pt x="3836" y="1"/>
                  </a:cubicBezTo>
                  <a:cubicBezTo>
                    <a:pt x="3718" y="1"/>
                    <a:pt x="3600" y="80"/>
                    <a:pt x="3600" y="240"/>
                  </a:cubicBezTo>
                  <a:lnTo>
                    <a:pt x="3600" y="2113"/>
                  </a:lnTo>
                  <a:lnTo>
                    <a:pt x="2151" y="2113"/>
                  </a:lnTo>
                  <a:lnTo>
                    <a:pt x="2151" y="240"/>
                  </a:lnTo>
                  <a:cubicBezTo>
                    <a:pt x="2151" y="80"/>
                    <a:pt x="2033" y="1"/>
                    <a:pt x="191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22174" y="3062529"/>
              <a:ext cx="89694" cy="76663"/>
            </a:xfrm>
            <a:custGeom>
              <a:avLst/>
              <a:gdLst/>
              <a:ahLst/>
              <a:cxnLst/>
              <a:rect l="l" t="t" r="r" b="b"/>
              <a:pathLst>
                <a:path w="3414" h="2918" extrusionOk="0">
                  <a:moveTo>
                    <a:pt x="1957" y="0"/>
                  </a:moveTo>
                  <a:cubicBezTo>
                    <a:pt x="653" y="0"/>
                    <a:pt x="1" y="1568"/>
                    <a:pt x="923" y="2490"/>
                  </a:cubicBezTo>
                  <a:cubicBezTo>
                    <a:pt x="1218" y="2786"/>
                    <a:pt x="1583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7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2050233" y="3083284"/>
              <a:ext cx="40670" cy="34969"/>
            </a:xfrm>
            <a:custGeom>
              <a:avLst/>
              <a:gdLst/>
              <a:ahLst/>
              <a:cxnLst/>
              <a:rect l="l" t="t" r="r" b="b"/>
              <a:pathLst>
                <a:path w="1548" h="1331" extrusionOk="0">
                  <a:moveTo>
                    <a:pt x="889" y="1"/>
                  </a:moveTo>
                  <a:cubicBezTo>
                    <a:pt x="299" y="1"/>
                    <a:pt x="1" y="715"/>
                    <a:pt x="417" y="1131"/>
                  </a:cubicBezTo>
                  <a:cubicBezTo>
                    <a:pt x="552" y="1269"/>
                    <a:pt x="719" y="1330"/>
                    <a:pt x="882" y="1330"/>
                  </a:cubicBezTo>
                  <a:cubicBezTo>
                    <a:pt x="1222" y="1330"/>
                    <a:pt x="1547" y="1065"/>
                    <a:pt x="1547" y="667"/>
                  </a:cubicBezTo>
                  <a:cubicBezTo>
                    <a:pt x="1547" y="299"/>
                    <a:pt x="1249" y="1"/>
                    <a:pt x="889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174344" y="3062529"/>
              <a:ext cx="89668" cy="76663"/>
            </a:xfrm>
            <a:custGeom>
              <a:avLst/>
              <a:gdLst/>
              <a:ahLst/>
              <a:cxnLst/>
              <a:rect l="l" t="t" r="r" b="b"/>
              <a:pathLst>
                <a:path w="3413" h="2918" extrusionOk="0">
                  <a:moveTo>
                    <a:pt x="1956" y="0"/>
                  </a:moveTo>
                  <a:cubicBezTo>
                    <a:pt x="652" y="0"/>
                    <a:pt x="0" y="1568"/>
                    <a:pt x="923" y="2490"/>
                  </a:cubicBezTo>
                  <a:cubicBezTo>
                    <a:pt x="1218" y="2786"/>
                    <a:pt x="1582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2202219" y="3083284"/>
              <a:ext cx="40854" cy="34969"/>
            </a:xfrm>
            <a:custGeom>
              <a:avLst/>
              <a:gdLst/>
              <a:ahLst/>
              <a:cxnLst/>
              <a:rect l="l" t="t" r="r" b="b"/>
              <a:pathLst>
                <a:path w="1555" h="1331" extrusionOk="0">
                  <a:moveTo>
                    <a:pt x="888" y="1"/>
                  </a:moveTo>
                  <a:cubicBezTo>
                    <a:pt x="299" y="1"/>
                    <a:pt x="0" y="715"/>
                    <a:pt x="417" y="1131"/>
                  </a:cubicBezTo>
                  <a:cubicBezTo>
                    <a:pt x="554" y="1269"/>
                    <a:pt x="722" y="1330"/>
                    <a:pt x="887" y="1330"/>
                  </a:cubicBezTo>
                  <a:cubicBezTo>
                    <a:pt x="1228" y="1330"/>
                    <a:pt x="1554" y="1065"/>
                    <a:pt x="1554" y="667"/>
                  </a:cubicBezTo>
                  <a:cubicBezTo>
                    <a:pt x="1554" y="299"/>
                    <a:pt x="1256" y="1"/>
                    <a:pt x="88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995376" y="2792632"/>
              <a:ext cx="335158" cy="174975"/>
            </a:xfrm>
            <a:custGeom>
              <a:avLst/>
              <a:gdLst/>
              <a:ahLst/>
              <a:cxnLst/>
              <a:rect l="l" t="t" r="r" b="b"/>
              <a:pathLst>
                <a:path w="12757" h="6660" extrusionOk="0">
                  <a:moveTo>
                    <a:pt x="1" y="1"/>
                  </a:moveTo>
                  <a:lnTo>
                    <a:pt x="445" y="1263"/>
                  </a:lnTo>
                  <a:lnTo>
                    <a:pt x="11335" y="1263"/>
                  </a:lnTo>
                  <a:lnTo>
                    <a:pt x="10086" y="6659"/>
                  </a:lnTo>
                  <a:lnTo>
                    <a:pt x="11390" y="6659"/>
                  </a:lnTo>
                  <a:lnTo>
                    <a:pt x="12576" y="1506"/>
                  </a:lnTo>
                  <a:cubicBezTo>
                    <a:pt x="12757" y="736"/>
                    <a:pt x="12167" y="1"/>
                    <a:pt x="11376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2273654" y="2792632"/>
              <a:ext cx="56696" cy="174975"/>
            </a:xfrm>
            <a:custGeom>
              <a:avLst/>
              <a:gdLst/>
              <a:ahLst/>
              <a:cxnLst/>
              <a:rect l="l" t="t" r="r" b="b"/>
              <a:pathLst>
                <a:path w="2158" h="6660" extrusionOk="0">
                  <a:moveTo>
                    <a:pt x="0" y="1"/>
                  </a:moveTo>
                  <a:cubicBezTo>
                    <a:pt x="791" y="1"/>
                    <a:pt x="1374" y="736"/>
                    <a:pt x="1200" y="1506"/>
                  </a:cubicBezTo>
                  <a:lnTo>
                    <a:pt x="14" y="6659"/>
                  </a:lnTo>
                  <a:lnTo>
                    <a:pt x="791" y="6659"/>
                  </a:lnTo>
                  <a:lnTo>
                    <a:pt x="1977" y="1506"/>
                  </a:lnTo>
                  <a:cubicBezTo>
                    <a:pt x="2158" y="736"/>
                    <a:pt x="1575" y="1"/>
                    <a:pt x="784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913012" y="2764940"/>
              <a:ext cx="412610" cy="236006"/>
            </a:xfrm>
            <a:custGeom>
              <a:avLst/>
              <a:gdLst/>
              <a:ahLst/>
              <a:cxnLst/>
              <a:rect l="l" t="t" r="r" b="b"/>
              <a:pathLst>
                <a:path w="15705" h="8983" extrusionOk="0">
                  <a:moveTo>
                    <a:pt x="632" y="0"/>
                  </a:moveTo>
                  <a:cubicBezTo>
                    <a:pt x="278" y="0"/>
                    <a:pt x="1" y="285"/>
                    <a:pt x="1" y="631"/>
                  </a:cubicBezTo>
                  <a:cubicBezTo>
                    <a:pt x="1" y="978"/>
                    <a:pt x="278" y="1263"/>
                    <a:pt x="632" y="1263"/>
                  </a:cubicBezTo>
                  <a:lnTo>
                    <a:pt x="1769" y="1263"/>
                  </a:lnTo>
                  <a:cubicBezTo>
                    <a:pt x="1825" y="1263"/>
                    <a:pt x="1880" y="1297"/>
                    <a:pt x="1901" y="1353"/>
                  </a:cubicBezTo>
                  <a:lnTo>
                    <a:pt x="4045" y="7408"/>
                  </a:lnTo>
                  <a:cubicBezTo>
                    <a:pt x="4447" y="8358"/>
                    <a:pt x="5383" y="8983"/>
                    <a:pt x="6417" y="8983"/>
                  </a:cubicBezTo>
                  <a:lnTo>
                    <a:pt x="15073" y="8983"/>
                  </a:lnTo>
                  <a:cubicBezTo>
                    <a:pt x="15420" y="8983"/>
                    <a:pt x="15704" y="8698"/>
                    <a:pt x="15704" y="8344"/>
                  </a:cubicBezTo>
                  <a:cubicBezTo>
                    <a:pt x="15704" y="7998"/>
                    <a:pt x="15420" y="7713"/>
                    <a:pt x="15073" y="7713"/>
                  </a:cubicBezTo>
                  <a:lnTo>
                    <a:pt x="6417" y="7713"/>
                  </a:lnTo>
                  <a:cubicBezTo>
                    <a:pt x="5890" y="7713"/>
                    <a:pt x="5411" y="7401"/>
                    <a:pt x="5203" y="6909"/>
                  </a:cubicBezTo>
                  <a:lnTo>
                    <a:pt x="3060" y="853"/>
                  </a:lnTo>
                  <a:cubicBezTo>
                    <a:pt x="2845" y="340"/>
                    <a:pt x="2331" y="0"/>
                    <a:pt x="176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2026903" y="2967580"/>
              <a:ext cx="299270" cy="33182"/>
            </a:xfrm>
            <a:custGeom>
              <a:avLst/>
              <a:gdLst/>
              <a:ahLst/>
              <a:cxnLst/>
              <a:rect l="l" t="t" r="r" b="b"/>
              <a:pathLst>
                <a:path w="11391" h="1263" extrusionOk="0">
                  <a:moveTo>
                    <a:pt x="10801" y="0"/>
                  </a:moveTo>
                  <a:cubicBezTo>
                    <a:pt x="10807" y="21"/>
                    <a:pt x="10807" y="42"/>
                    <a:pt x="10801" y="63"/>
                  </a:cubicBezTo>
                  <a:cubicBezTo>
                    <a:pt x="10801" y="409"/>
                    <a:pt x="10523" y="694"/>
                    <a:pt x="10169" y="694"/>
                  </a:cubicBezTo>
                  <a:lnTo>
                    <a:pt x="1513" y="694"/>
                  </a:lnTo>
                  <a:cubicBezTo>
                    <a:pt x="972" y="694"/>
                    <a:pt x="438" y="520"/>
                    <a:pt x="1" y="201"/>
                  </a:cubicBezTo>
                  <a:lnTo>
                    <a:pt x="1" y="201"/>
                  </a:lnTo>
                  <a:cubicBezTo>
                    <a:pt x="479" y="867"/>
                    <a:pt x="1256" y="1263"/>
                    <a:pt x="2082" y="1263"/>
                  </a:cubicBezTo>
                  <a:lnTo>
                    <a:pt x="10738" y="1263"/>
                  </a:lnTo>
                  <a:cubicBezTo>
                    <a:pt x="11078" y="1263"/>
                    <a:pt x="11355" y="999"/>
                    <a:pt x="11376" y="659"/>
                  </a:cubicBezTo>
                  <a:cubicBezTo>
                    <a:pt x="11390" y="319"/>
                    <a:pt x="11140" y="28"/>
                    <a:pt x="10801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994483" y="2978326"/>
              <a:ext cx="287027" cy="92427"/>
            </a:xfrm>
            <a:custGeom>
              <a:avLst/>
              <a:gdLst/>
              <a:ahLst/>
              <a:cxnLst/>
              <a:rect l="l" t="t" r="r" b="b"/>
              <a:pathLst>
                <a:path w="10925" h="3518" extrusionOk="0">
                  <a:moveTo>
                    <a:pt x="1401" y="0"/>
                  </a:moveTo>
                  <a:lnTo>
                    <a:pt x="763" y="923"/>
                  </a:lnTo>
                  <a:cubicBezTo>
                    <a:pt x="0" y="2019"/>
                    <a:pt x="784" y="3517"/>
                    <a:pt x="2123" y="3517"/>
                  </a:cubicBezTo>
                  <a:lnTo>
                    <a:pt x="10287" y="3517"/>
                  </a:lnTo>
                  <a:cubicBezTo>
                    <a:pt x="10640" y="3517"/>
                    <a:pt x="10925" y="3233"/>
                    <a:pt x="10925" y="2886"/>
                  </a:cubicBezTo>
                  <a:cubicBezTo>
                    <a:pt x="10925" y="2539"/>
                    <a:pt x="10640" y="2255"/>
                    <a:pt x="10287" y="2255"/>
                  </a:cubicBezTo>
                  <a:lnTo>
                    <a:pt x="2123" y="2255"/>
                  </a:lnTo>
                  <a:cubicBezTo>
                    <a:pt x="1804" y="2255"/>
                    <a:pt x="1623" y="1901"/>
                    <a:pt x="1797" y="1644"/>
                  </a:cubicBezTo>
                  <a:lnTo>
                    <a:pt x="2449" y="701"/>
                  </a:lnTo>
                  <a:cubicBezTo>
                    <a:pt x="2046" y="562"/>
                    <a:pt x="1686" y="320"/>
                    <a:pt x="1401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2003757" y="3021518"/>
              <a:ext cx="277569" cy="49235"/>
            </a:xfrm>
            <a:custGeom>
              <a:avLst/>
              <a:gdLst/>
              <a:ahLst/>
              <a:cxnLst/>
              <a:rect l="l" t="t" r="r" b="b"/>
              <a:pathLst>
                <a:path w="10565" h="1874" extrusionOk="0">
                  <a:moveTo>
                    <a:pt x="126" y="0"/>
                  </a:moveTo>
                  <a:cubicBezTo>
                    <a:pt x="1" y="951"/>
                    <a:pt x="708" y="1811"/>
                    <a:pt x="1666" y="1873"/>
                  </a:cubicBezTo>
                  <a:lnTo>
                    <a:pt x="9455" y="1873"/>
                  </a:lnTo>
                  <a:cubicBezTo>
                    <a:pt x="9892" y="1873"/>
                    <a:pt x="10058" y="1859"/>
                    <a:pt x="10142" y="1838"/>
                  </a:cubicBezTo>
                  <a:cubicBezTo>
                    <a:pt x="10169" y="1825"/>
                    <a:pt x="10204" y="1811"/>
                    <a:pt x="10232" y="1797"/>
                  </a:cubicBezTo>
                  <a:lnTo>
                    <a:pt x="10253" y="1783"/>
                  </a:lnTo>
                  <a:cubicBezTo>
                    <a:pt x="10273" y="1776"/>
                    <a:pt x="10294" y="1755"/>
                    <a:pt x="10315" y="1741"/>
                  </a:cubicBezTo>
                  <a:lnTo>
                    <a:pt x="10322" y="1741"/>
                  </a:lnTo>
                  <a:lnTo>
                    <a:pt x="10350" y="1714"/>
                  </a:lnTo>
                  <a:lnTo>
                    <a:pt x="10357" y="1707"/>
                  </a:lnTo>
                  <a:cubicBezTo>
                    <a:pt x="10371" y="1693"/>
                    <a:pt x="10384" y="1679"/>
                    <a:pt x="10398" y="1665"/>
                  </a:cubicBezTo>
                  <a:lnTo>
                    <a:pt x="10412" y="1651"/>
                  </a:lnTo>
                  <a:lnTo>
                    <a:pt x="10433" y="1630"/>
                  </a:lnTo>
                  <a:lnTo>
                    <a:pt x="10447" y="1610"/>
                  </a:lnTo>
                  <a:lnTo>
                    <a:pt x="10468" y="1575"/>
                  </a:lnTo>
                  <a:lnTo>
                    <a:pt x="10482" y="1547"/>
                  </a:lnTo>
                  <a:lnTo>
                    <a:pt x="10495" y="1526"/>
                  </a:lnTo>
                  <a:lnTo>
                    <a:pt x="10509" y="1499"/>
                  </a:lnTo>
                  <a:lnTo>
                    <a:pt x="10523" y="1471"/>
                  </a:lnTo>
                  <a:cubicBezTo>
                    <a:pt x="10523" y="1464"/>
                    <a:pt x="10530" y="1450"/>
                    <a:pt x="10537" y="1436"/>
                  </a:cubicBezTo>
                  <a:lnTo>
                    <a:pt x="10544" y="1415"/>
                  </a:lnTo>
                  <a:cubicBezTo>
                    <a:pt x="10544" y="1401"/>
                    <a:pt x="10551" y="1388"/>
                    <a:pt x="10551" y="1374"/>
                  </a:cubicBezTo>
                  <a:lnTo>
                    <a:pt x="10551" y="1360"/>
                  </a:lnTo>
                  <a:cubicBezTo>
                    <a:pt x="10551" y="1346"/>
                    <a:pt x="10558" y="1325"/>
                    <a:pt x="10558" y="1311"/>
                  </a:cubicBezTo>
                  <a:lnTo>
                    <a:pt x="10558" y="1297"/>
                  </a:lnTo>
                  <a:lnTo>
                    <a:pt x="10558" y="1235"/>
                  </a:lnTo>
                  <a:cubicBezTo>
                    <a:pt x="10565" y="1221"/>
                    <a:pt x="10565" y="1200"/>
                    <a:pt x="10565" y="1180"/>
                  </a:cubicBezTo>
                  <a:cubicBezTo>
                    <a:pt x="10565" y="1159"/>
                    <a:pt x="10558" y="1145"/>
                    <a:pt x="10558" y="1124"/>
                  </a:cubicBezTo>
                  <a:lnTo>
                    <a:pt x="10558" y="1117"/>
                  </a:lnTo>
                  <a:cubicBezTo>
                    <a:pt x="10551" y="1075"/>
                    <a:pt x="10537" y="1034"/>
                    <a:pt x="10523" y="999"/>
                  </a:cubicBezTo>
                  <a:cubicBezTo>
                    <a:pt x="10384" y="1186"/>
                    <a:pt x="10169" y="1304"/>
                    <a:pt x="9941" y="1325"/>
                  </a:cubicBezTo>
                  <a:lnTo>
                    <a:pt x="1770" y="1325"/>
                  </a:lnTo>
                  <a:cubicBezTo>
                    <a:pt x="979" y="1311"/>
                    <a:pt x="306" y="763"/>
                    <a:pt x="12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020361" y="2978326"/>
              <a:ext cx="38463" cy="32841"/>
            </a:xfrm>
            <a:custGeom>
              <a:avLst/>
              <a:gdLst/>
              <a:ahLst/>
              <a:cxnLst/>
              <a:rect l="l" t="t" r="r" b="b"/>
              <a:pathLst>
                <a:path w="1464" h="1250" extrusionOk="0">
                  <a:moveTo>
                    <a:pt x="416" y="0"/>
                  </a:moveTo>
                  <a:lnTo>
                    <a:pt x="0" y="604"/>
                  </a:lnTo>
                  <a:cubicBezTo>
                    <a:pt x="305" y="902"/>
                    <a:pt x="673" y="1124"/>
                    <a:pt x="1089" y="1249"/>
                  </a:cubicBezTo>
                  <a:lnTo>
                    <a:pt x="1464" y="701"/>
                  </a:lnTo>
                  <a:cubicBezTo>
                    <a:pt x="1061" y="562"/>
                    <a:pt x="701" y="320"/>
                    <a:pt x="41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273;p5">
            <a:extLst>
              <a:ext uri="{FF2B5EF4-FFF2-40B4-BE49-F238E27FC236}">
                <a16:creationId xmlns:a16="http://schemas.microsoft.com/office/drawing/2014/main" id="{2C281D5F-E99A-4911-A547-3A6C0780A890}"/>
              </a:ext>
            </a:extLst>
          </p:cNvPr>
          <p:cNvGrpSpPr/>
          <p:nvPr/>
        </p:nvGrpSpPr>
        <p:grpSpPr>
          <a:xfrm>
            <a:off x="6001322" y="2031089"/>
            <a:ext cx="464822" cy="346526"/>
            <a:chOff x="1798763" y="3395401"/>
            <a:chExt cx="376186" cy="280448"/>
          </a:xfrm>
        </p:grpSpPr>
        <p:sp>
          <p:nvSpPr>
            <p:cNvPr id="53" name="Google Shape;274;p5">
              <a:extLst>
                <a:ext uri="{FF2B5EF4-FFF2-40B4-BE49-F238E27FC236}">
                  <a16:creationId xmlns:a16="http://schemas.microsoft.com/office/drawing/2014/main" id="{63D39879-800F-4032-8618-C929DC85CAE1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5;p5">
              <a:extLst>
                <a:ext uri="{FF2B5EF4-FFF2-40B4-BE49-F238E27FC236}">
                  <a16:creationId xmlns:a16="http://schemas.microsoft.com/office/drawing/2014/main" id="{B4561179-CC92-48CB-B558-3711A844B49A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6;p5">
              <a:extLst>
                <a:ext uri="{FF2B5EF4-FFF2-40B4-BE49-F238E27FC236}">
                  <a16:creationId xmlns:a16="http://schemas.microsoft.com/office/drawing/2014/main" id="{3EB95CEA-1911-49BD-B918-CA386B6B6D34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7;p5">
              <a:extLst>
                <a:ext uri="{FF2B5EF4-FFF2-40B4-BE49-F238E27FC236}">
                  <a16:creationId xmlns:a16="http://schemas.microsoft.com/office/drawing/2014/main" id="{8942E992-BD1F-4446-9E6A-6D9AB9961941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8;p5">
              <a:extLst>
                <a:ext uri="{FF2B5EF4-FFF2-40B4-BE49-F238E27FC236}">
                  <a16:creationId xmlns:a16="http://schemas.microsoft.com/office/drawing/2014/main" id="{F1C383DF-639F-4A0C-8747-61F907E8968F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9;p5">
              <a:extLst>
                <a:ext uri="{FF2B5EF4-FFF2-40B4-BE49-F238E27FC236}">
                  <a16:creationId xmlns:a16="http://schemas.microsoft.com/office/drawing/2014/main" id="{A8589D03-CD9F-4A0D-BDB1-914EBC8DC790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80;p5">
              <a:extLst>
                <a:ext uri="{FF2B5EF4-FFF2-40B4-BE49-F238E27FC236}">
                  <a16:creationId xmlns:a16="http://schemas.microsoft.com/office/drawing/2014/main" id="{DB74A5AE-A3C9-46C6-8C3D-A57DDBD04B24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81;p5">
              <a:extLst>
                <a:ext uri="{FF2B5EF4-FFF2-40B4-BE49-F238E27FC236}">
                  <a16:creationId xmlns:a16="http://schemas.microsoft.com/office/drawing/2014/main" id="{58D917D0-6B37-48E0-B4E6-8013687F5B60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82;p5">
              <a:extLst>
                <a:ext uri="{FF2B5EF4-FFF2-40B4-BE49-F238E27FC236}">
                  <a16:creationId xmlns:a16="http://schemas.microsoft.com/office/drawing/2014/main" id="{5ABB633A-4793-4890-8703-DEEECC12DEFB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83;p5">
              <a:extLst>
                <a:ext uri="{FF2B5EF4-FFF2-40B4-BE49-F238E27FC236}">
                  <a16:creationId xmlns:a16="http://schemas.microsoft.com/office/drawing/2014/main" id="{947C3180-3EC4-4077-BD6E-7ACE614728FD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84;p5">
              <a:extLst>
                <a:ext uri="{FF2B5EF4-FFF2-40B4-BE49-F238E27FC236}">
                  <a16:creationId xmlns:a16="http://schemas.microsoft.com/office/drawing/2014/main" id="{A1F4BB4F-150D-4CD9-8D49-A6E79F3D0D1F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85;p5">
              <a:extLst>
                <a:ext uri="{FF2B5EF4-FFF2-40B4-BE49-F238E27FC236}">
                  <a16:creationId xmlns:a16="http://schemas.microsoft.com/office/drawing/2014/main" id="{97A6B877-97E4-44A5-8C03-F53E7E9B5E9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86;p5">
              <a:extLst>
                <a:ext uri="{FF2B5EF4-FFF2-40B4-BE49-F238E27FC236}">
                  <a16:creationId xmlns:a16="http://schemas.microsoft.com/office/drawing/2014/main" id="{D47B3716-510E-4EFB-A1F5-F5DEEC8F0053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87;p5">
              <a:extLst>
                <a:ext uri="{FF2B5EF4-FFF2-40B4-BE49-F238E27FC236}">
                  <a16:creationId xmlns:a16="http://schemas.microsoft.com/office/drawing/2014/main" id="{4C1153DD-4400-4C34-BA6F-9B0641E392F8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88;p5">
              <a:extLst>
                <a:ext uri="{FF2B5EF4-FFF2-40B4-BE49-F238E27FC236}">
                  <a16:creationId xmlns:a16="http://schemas.microsoft.com/office/drawing/2014/main" id="{8BD70BBE-FFCE-4AA3-84BA-A3D13FA76783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89;p5">
              <a:extLst>
                <a:ext uri="{FF2B5EF4-FFF2-40B4-BE49-F238E27FC236}">
                  <a16:creationId xmlns:a16="http://schemas.microsoft.com/office/drawing/2014/main" id="{7F479F4A-7496-4EA7-95E5-B6D83D03A156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90;p5">
              <a:extLst>
                <a:ext uri="{FF2B5EF4-FFF2-40B4-BE49-F238E27FC236}">
                  <a16:creationId xmlns:a16="http://schemas.microsoft.com/office/drawing/2014/main" id="{C7FF6EBB-ABDA-4537-8C87-8AD4D7C6009A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91;p5">
              <a:extLst>
                <a:ext uri="{FF2B5EF4-FFF2-40B4-BE49-F238E27FC236}">
                  <a16:creationId xmlns:a16="http://schemas.microsoft.com/office/drawing/2014/main" id="{AA482AF3-0797-4D00-A4DE-56185E7591B0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92;p5">
              <a:extLst>
                <a:ext uri="{FF2B5EF4-FFF2-40B4-BE49-F238E27FC236}">
                  <a16:creationId xmlns:a16="http://schemas.microsoft.com/office/drawing/2014/main" id="{07B14CA8-CBEC-4E09-8711-DCD65444A6DF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93;p5">
              <a:extLst>
                <a:ext uri="{FF2B5EF4-FFF2-40B4-BE49-F238E27FC236}">
                  <a16:creationId xmlns:a16="http://schemas.microsoft.com/office/drawing/2014/main" id="{A64558C1-9872-4EA2-829C-1406061E4730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94;p5">
              <a:extLst>
                <a:ext uri="{FF2B5EF4-FFF2-40B4-BE49-F238E27FC236}">
                  <a16:creationId xmlns:a16="http://schemas.microsoft.com/office/drawing/2014/main" id="{1F598F5E-A7E5-48FC-A9CA-1824F2E4FFC4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95;p5">
              <a:extLst>
                <a:ext uri="{FF2B5EF4-FFF2-40B4-BE49-F238E27FC236}">
                  <a16:creationId xmlns:a16="http://schemas.microsoft.com/office/drawing/2014/main" id="{D17B193C-3472-4FFC-AE5C-3714F693E5F1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96;p5">
              <a:extLst>
                <a:ext uri="{FF2B5EF4-FFF2-40B4-BE49-F238E27FC236}">
                  <a16:creationId xmlns:a16="http://schemas.microsoft.com/office/drawing/2014/main" id="{FA4698C2-7093-4693-B6A9-B24EE02C353A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97;p5">
              <a:extLst>
                <a:ext uri="{FF2B5EF4-FFF2-40B4-BE49-F238E27FC236}">
                  <a16:creationId xmlns:a16="http://schemas.microsoft.com/office/drawing/2014/main" id="{4EE72061-2D9F-454E-AA07-9C0996BEEC7B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98;p5">
              <a:extLst>
                <a:ext uri="{FF2B5EF4-FFF2-40B4-BE49-F238E27FC236}">
                  <a16:creationId xmlns:a16="http://schemas.microsoft.com/office/drawing/2014/main" id="{EF530221-A1AA-4442-B3FF-4803DC8A8BD9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99;p5">
              <a:extLst>
                <a:ext uri="{FF2B5EF4-FFF2-40B4-BE49-F238E27FC236}">
                  <a16:creationId xmlns:a16="http://schemas.microsoft.com/office/drawing/2014/main" id="{9E5FA96A-0FEF-4006-9268-90DCCC7B7D48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0;p5">
              <a:extLst>
                <a:ext uri="{FF2B5EF4-FFF2-40B4-BE49-F238E27FC236}">
                  <a16:creationId xmlns:a16="http://schemas.microsoft.com/office/drawing/2014/main" id="{0CBE0A13-DAFC-45B7-ABC8-3109E028F141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1;p5">
              <a:extLst>
                <a:ext uri="{FF2B5EF4-FFF2-40B4-BE49-F238E27FC236}">
                  <a16:creationId xmlns:a16="http://schemas.microsoft.com/office/drawing/2014/main" id="{24C252D3-7F3E-490D-97C4-A4037BFB88BC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2;p5">
              <a:extLst>
                <a:ext uri="{FF2B5EF4-FFF2-40B4-BE49-F238E27FC236}">
                  <a16:creationId xmlns:a16="http://schemas.microsoft.com/office/drawing/2014/main" id="{6C5A31D9-8CDC-4992-916F-D344732CC443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;p5">
              <a:extLst>
                <a:ext uri="{FF2B5EF4-FFF2-40B4-BE49-F238E27FC236}">
                  <a16:creationId xmlns:a16="http://schemas.microsoft.com/office/drawing/2014/main" id="{736ADD89-D394-4A51-A9ED-E4A4ABFBB9F1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4;p5">
              <a:extLst>
                <a:ext uri="{FF2B5EF4-FFF2-40B4-BE49-F238E27FC236}">
                  <a16:creationId xmlns:a16="http://schemas.microsoft.com/office/drawing/2014/main" id="{D41AD45D-CCC0-4764-AFCB-F12A3910EE37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5952BAF8-63FA-463E-8E23-5F279B979FE3}"/>
              </a:ext>
            </a:extLst>
          </p:cNvPr>
          <p:cNvCxnSpPr>
            <a:cxnSpLocks/>
          </p:cNvCxnSpPr>
          <p:nvPr/>
        </p:nvCxnSpPr>
        <p:spPr>
          <a:xfrm flipV="1">
            <a:off x="5941667" y="2442510"/>
            <a:ext cx="163737" cy="195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C46DD92D-690A-4BFB-92EC-474F1FA69233}"/>
              </a:ext>
            </a:extLst>
          </p:cNvPr>
          <p:cNvCxnSpPr/>
          <p:nvPr/>
        </p:nvCxnSpPr>
        <p:spPr>
          <a:xfrm>
            <a:off x="6480371" y="4612871"/>
            <a:ext cx="454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oogle Shape;260;p5">
            <a:extLst>
              <a:ext uri="{FF2B5EF4-FFF2-40B4-BE49-F238E27FC236}">
                <a16:creationId xmlns:a16="http://schemas.microsoft.com/office/drawing/2014/main" id="{6EE52FEC-C790-4FE2-B328-B5249C15A8EF}"/>
              </a:ext>
            </a:extLst>
          </p:cNvPr>
          <p:cNvGrpSpPr/>
          <p:nvPr/>
        </p:nvGrpSpPr>
        <p:grpSpPr>
          <a:xfrm>
            <a:off x="5660672" y="2702994"/>
            <a:ext cx="355631" cy="318775"/>
            <a:chOff x="1913012" y="2764940"/>
            <a:chExt cx="417522" cy="374252"/>
          </a:xfrm>
          <a:solidFill>
            <a:schemeClr val="accent3">
              <a:lumMod val="75000"/>
            </a:schemeClr>
          </a:solidFill>
        </p:grpSpPr>
        <p:sp>
          <p:nvSpPr>
            <p:cNvPr id="139" name="Google Shape;261;p5">
              <a:extLst>
                <a:ext uri="{FF2B5EF4-FFF2-40B4-BE49-F238E27FC236}">
                  <a16:creationId xmlns:a16="http://schemas.microsoft.com/office/drawing/2014/main" id="{7A4E1C28-E25F-40FD-87FD-927DA9291105}"/>
                </a:ext>
              </a:extLst>
            </p:cNvPr>
            <p:cNvSpPr/>
            <p:nvPr/>
          </p:nvSpPr>
          <p:spPr>
            <a:xfrm>
              <a:off x="2010693" y="2813676"/>
              <a:ext cx="285214" cy="163494"/>
            </a:xfrm>
            <a:custGeom>
              <a:avLst/>
              <a:gdLst/>
              <a:ahLst/>
              <a:cxnLst/>
              <a:rect l="l" t="t" r="r" b="b"/>
              <a:pathLst>
                <a:path w="10856" h="6223" extrusionOk="0">
                  <a:moveTo>
                    <a:pt x="3594" y="2591"/>
                  </a:moveTo>
                  <a:lnTo>
                    <a:pt x="3594" y="4034"/>
                  </a:lnTo>
                  <a:lnTo>
                    <a:pt x="2151" y="4034"/>
                  </a:lnTo>
                  <a:lnTo>
                    <a:pt x="2151" y="2591"/>
                  </a:lnTo>
                  <a:close/>
                  <a:moveTo>
                    <a:pt x="5508" y="2591"/>
                  </a:moveTo>
                  <a:lnTo>
                    <a:pt x="5508" y="4034"/>
                  </a:lnTo>
                  <a:lnTo>
                    <a:pt x="4072" y="4034"/>
                  </a:lnTo>
                  <a:lnTo>
                    <a:pt x="4072" y="2591"/>
                  </a:lnTo>
                  <a:close/>
                  <a:moveTo>
                    <a:pt x="7422" y="2591"/>
                  </a:moveTo>
                  <a:lnTo>
                    <a:pt x="7422" y="4034"/>
                  </a:lnTo>
                  <a:lnTo>
                    <a:pt x="5986" y="4034"/>
                  </a:lnTo>
                  <a:lnTo>
                    <a:pt x="5986" y="2591"/>
                  </a:lnTo>
                  <a:close/>
                  <a:moveTo>
                    <a:pt x="9337" y="2591"/>
                  </a:moveTo>
                  <a:lnTo>
                    <a:pt x="9344" y="4034"/>
                  </a:lnTo>
                  <a:lnTo>
                    <a:pt x="7901" y="4034"/>
                  </a:lnTo>
                  <a:lnTo>
                    <a:pt x="7901" y="2591"/>
                  </a:lnTo>
                  <a:close/>
                  <a:moveTo>
                    <a:pt x="1915" y="1"/>
                  </a:moveTo>
                  <a:cubicBezTo>
                    <a:pt x="1797" y="1"/>
                    <a:pt x="1679" y="80"/>
                    <a:pt x="1679" y="240"/>
                  </a:cubicBezTo>
                  <a:lnTo>
                    <a:pt x="1679" y="2113"/>
                  </a:lnTo>
                  <a:lnTo>
                    <a:pt x="320" y="2113"/>
                  </a:lnTo>
                  <a:cubicBezTo>
                    <a:pt x="1" y="2113"/>
                    <a:pt x="1" y="2591"/>
                    <a:pt x="320" y="2591"/>
                  </a:cubicBezTo>
                  <a:lnTo>
                    <a:pt x="1679" y="2591"/>
                  </a:lnTo>
                  <a:lnTo>
                    <a:pt x="1679" y="4027"/>
                  </a:lnTo>
                  <a:lnTo>
                    <a:pt x="916" y="4027"/>
                  </a:lnTo>
                  <a:cubicBezTo>
                    <a:pt x="597" y="4027"/>
                    <a:pt x="597" y="4506"/>
                    <a:pt x="916" y="4506"/>
                  </a:cubicBezTo>
                  <a:lnTo>
                    <a:pt x="1679" y="4506"/>
                  </a:lnTo>
                  <a:lnTo>
                    <a:pt x="1679" y="5865"/>
                  </a:lnTo>
                  <a:cubicBezTo>
                    <a:pt x="1679" y="6025"/>
                    <a:pt x="1797" y="6104"/>
                    <a:pt x="1915" y="6104"/>
                  </a:cubicBezTo>
                  <a:cubicBezTo>
                    <a:pt x="2033" y="6104"/>
                    <a:pt x="2151" y="6025"/>
                    <a:pt x="2151" y="5865"/>
                  </a:cubicBezTo>
                  <a:lnTo>
                    <a:pt x="2151" y="4506"/>
                  </a:lnTo>
                  <a:lnTo>
                    <a:pt x="3594" y="4506"/>
                  </a:lnTo>
                  <a:lnTo>
                    <a:pt x="3594" y="5983"/>
                  </a:lnTo>
                  <a:cubicBezTo>
                    <a:pt x="3594" y="6143"/>
                    <a:pt x="3711" y="6222"/>
                    <a:pt x="3830" y="6222"/>
                  </a:cubicBezTo>
                  <a:cubicBezTo>
                    <a:pt x="3949" y="6222"/>
                    <a:pt x="4069" y="6143"/>
                    <a:pt x="4072" y="5983"/>
                  </a:cubicBezTo>
                  <a:lnTo>
                    <a:pt x="4072" y="4506"/>
                  </a:lnTo>
                  <a:lnTo>
                    <a:pt x="5508" y="4506"/>
                  </a:lnTo>
                  <a:lnTo>
                    <a:pt x="5508" y="5983"/>
                  </a:lnTo>
                  <a:cubicBezTo>
                    <a:pt x="5508" y="6143"/>
                    <a:pt x="5628" y="6222"/>
                    <a:pt x="5747" y="6222"/>
                  </a:cubicBezTo>
                  <a:cubicBezTo>
                    <a:pt x="5867" y="6222"/>
                    <a:pt x="5986" y="6143"/>
                    <a:pt x="5986" y="5983"/>
                  </a:cubicBezTo>
                  <a:lnTo>
                    <a:pt x="5986" y="4506"/>
                  </a:lnTo>
                  <a:lnTo>
                    <a:pt x="7422" y="4506"/>
                  </a:lnTo>
                  <a:lnTo>
                    <a:pt x="7422" y="5983"/>
                  </a:lnTo>
                  <a:cubicBezTo>
                    <a:pt x="7422" y="6143"/>
                    <a:pt x="7542" y="6222"/>
                    <a:pt x="7662" y="6222"/>
                  </a:cubicBezTo>
                  <a:cubicBezTo>
                    <a:pt x="7781" y="6222"/>
                    <a:pt x="7901" y="6143"/>
                    <a:pt x="7901" y="5983"/>
                  </a:cubicBezTo>
                  <a:lnTo>
                    <a:pt x="7901" y="4506"/>
                  </a:lnTo>
                  <a:lnTo>
                    <a:pt x="9344" y="4506"/>
                  </a:lnTo>
                  <a:lnTo>
                    <a:pt x="9344" y="5983"/>
                  </a:lnTo>
                  <a:cubicBezTo>
                    <a:pt x="9344" y="6143"/>
                    <a:pt x="9462" y="6222"/>
                    <a:pt x="9579" y="6222"/>
                  </a:cubicBezTo>
                  <a:cubicBezTo>
                    <a:pt x="9697" y="6222"/>
                    <a:pt x="9815" y="6143"/>
                    <a:pt x="9815" y="5983"/>
                  </a:cubicBezTo>
                  <a:lnTo>
                    <a:pt x="9815" y="4506"/>
                  </a:lnTo>
                  <a:lnTo>
                    <a:pt x="10016" y="4506"/>
                  </a:lnTo>
                  <a:cubicBezTo>
                    <a:pt x="10329" y="4506"/>
                    <a:pt x="10329" y="4027"/>
                    <a:pt x="10016" y="4027"/>
                  </a:cubicBezTo>
                  <a:lnTo>
                    <a:pt x="9815" y="4027"/>
                  </a:lnTo>
                  <a:lnTo>
                    <a:pt x="9815" y="2591"/>
                  </a:lnTo>
                  <a:lnTo>
                    <a:pt x="10544" y="2591"/>
                  </a:lnTo>
                  <a:cubicBezTo>
                    <a:pt x="10856" y="2591"/>
                    <a:pt x="10856" y="2113"/>
                    <a:pt x="10544" y="2113"/>
                  </a:cubicBezTo>
                  <a:lnTo>
                    <a:pt x="9815" y="2113"/>
                  </a:lnTo>
                  <a:lnTo>
                    <a:pt x="9815" y="240"/>
                  </a:lnTo>
                  <a:cubicBezTo>
                    <a:pt x="9815" y="80"/>
                    <a:pt x="9696" y="1"/>
                    <a:pt x="9576" y="1"/>
                  </a:cubicBezTo>
                  <a:cubicBezTo>
                    <a:pt x="9456" y="1"/>
                    <a:pt x="9337" y="80"/>
                    <a:pt x="9337" y="240"/>
                  </a:cubicBezTo>
                  <a:lnTo>
                    <a:pt x="9337" y="2113"/>
                  </a:lnTo>
                  <a:lnTo>
                    <a:pt x="7901" y="2113"/>
                  </a:lnTo>
                  <a:lnTo>
                    <a:pt x="7901" y="240"/>
                  </a:lnTo>
                  <a:cubicBezTo>
                    <a:pt x="7901" y="80"/>
                    <a:pt x="7781" y="1"/>
                    <a:pt x="7662" y="1"/>
                  </a:cubicBezTo>
                  <a:cubicBezTo>
                    <a:pt x="7542" y="1"/>
                    <a:pt x="7422" y="80"/>
                    <a:pt x="7422" y="240"/>
                  </a:cubicBezTo>
                  <a:lnTo>
                    <a:pt x="7422" y="2113"/>
                  </a:lnTo>
                  <a:lnTo>
                    <a:pt x="5980" y="2113"/>
                  </a:lnTo>
                  <a:lnTo>
                    <a:pt x="5980" y="240"/>
                  </a:lnTo>
                  <a:cubicBezTo>
                    <a:pt x="5980" y="80"/>
                    <a:pt x="5862" y="1"/>
                    <a:pt x="5744" y="1"/>
                  </a:cubicBezTo>
                  <a:cubicBezTo>
                    <a:pt x="5626" y="1"/>
                    <a:pt x="5508" y="80"/>
                    <a:pt x="5508" y="240"/>
                  </a:cubicBezTo>
                  <a:lnTo>
                    <a:pt x="5508" y="2113"/>
                  </a:lnTo>
                  <a:lnTo>
                    <a:pt x="4072" y="2113"/>
                  </a:lnTo>
                  <a:lnTo>
                    <a:pt x="4072" y="240"/>
                  </a:lnTo>
                  <a:cubicBezTo>
                    <a:pt x="4072" y="80"/>
                    <a:pt x="3954" y="1"/>
                    <a:pt x="3836" y="1"/>
                  </a:cubicBezTo>
                  <a:cubicBezTo>
                    <a:pt x="3718" y="1"/>
                    <a:pt x="3600" y="80"/>
                    <a:pt x="3600" y="240"/>
                  </a:cubicBezTo>
                  <a:lnTo>
                    <a:pt x="3600" y="2113"/>
                  </a:lnTo>
                  <a:lnTo>
                    <a:pt x="2151" y="2113"/>
                  </a:lnTo>
                  <a:lnTo>
                    <a:pt x="2151" y="240"/>
                  </a:lnTo>
                  <a:cubicBezTo>
                    <a:pt x="2151" y="80"/>
                    <a:pt x="2033" y="1"/>
                    <a:pt x="19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62;p5">
              <a:extLst>
                <a:ext uri="{FF2B5EF4-FFF2-40B4-BE49-F238E27FC236}">
                  <a16:creationId xmlns:a16="http://schemas.microsoft.com/office/drawing/2014/main" id="{0CB55427-4F52-4055-9619-B5410498879F}"/>
                </a:ext>
              </a:extLst>
            </p:cNvPr>
            <p:cNvSpPr/>
            <p:nvPr/>
          </p:nvSpPr>
          <p:spPr>
            <a:xfrm>
              <a:off x="2022174" y="3062529"/>
              <a:ext cx="89694" cy="76663"/>
            </a:xfrm>
            <a:custGeom>
              <a:avLst/>
              <a:gdLst/>
              <a:ahLst/>
              <a:cxnLst/>
              <a:rect l="l" t="t" r="r" b="b"/>
              <a:pathLst>
                <a:path w="3414" h="2918" extrusionOk="0">
                  <a:moveTo>
                    <a:pt x="1957" y="0"/>
                  </a:moveTo>
                  <a:cubicBezTo>
                    <a:pt x="653" y="0"/>
                    <a:pt x="1" y="1568"/>
                    <a:pt x="923" y="2490"/>
                  </a:cubicBezTo>
                  <a:cubicBezTo>
                    <a:pt x="1218" y="2786"/>
                    <a:pt x="1583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63;p5">
              <a:extLst>
                <a:ext uri="{FF2B5EF4-FFF2-40B4-BE49-F238E27FC236}">
                  <a16:creationId xmlns:a16="http://schemas.microsoft.com/office/drawing/2014/main" id="{F84DD34F-AA3D-48C4-93D1-A4CBF4F05641}"/>
                </a:ext>
              </a:extLst>
            </p:cNvPr>
            <p:cNvSpPr/>
            <p:nvPr/>
          </p:nvSpPr>
          <p:spPr>
            <a:xfrm>
              <a:off x="2050233" y="3083284"/>
              <a:ext cx="40670" cy="34969"/>
            </a:xfrm>
            <a:custGeom>
              <a:avLst/>
              <a:gdLst/>
              <a:ahLst/>
              <a:cxnLst/>
              <a:rect l="l" t="t" r="r" b="b"/>
              <a:pathLst>
                <a:path w="1548" h="1331" extrusionOk="0">
                  <a:moveTo>
                    <a:pt x="889" y="1"/>
                  </a:moveTo>
                  <a:cubicBezTo>
                    <a:pt x="299" y="1"/>
                    <a:pt x="1" y="715"/>
                    <a:pt x="417" y="1131"/>
                  </a:cubicBezTo>
                  <a:cubicBezTo>
                    <a:pt x="552" y="1269"/>
                    <a:pt x="719" y="1330"/>
                    <a:pt x="882" y="1330"/>
                  </a:cubicBezTo>
                  <a:cubicBezTo>
                    <a:pt x="1222" y="1330"/>
                    <a:pt x="1547" y="1065"/>
                    <a:pt x="1547" y="667"/>
                  </a:cubicBezTo>
                  <a:cubicBezTo>
                    <a:pt x="1547" y="299"/>
                    <a:pt x="1249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64;p5">
              <a:extLst>
                <a:ext uri="{FF2B5EF4-FFF2-40B4-BE49-F238E27FC236}">
                  <a16:creationId xmlns:a16="http://schemas.microsoft.com/office/drawing/2014/main" id="{DC2E3870-5BB9-4EE4-8F3A-661A61E1498C}"/>
                </a:ext>
              </a:extLst>
            </p:cNvPr>
            <p:cNvSpPr/>
            <p:nvPr/>
          </p:nvSpPr>
          <p:spPr>
            <a:xfrm>
              <a:off x="2174344" y="3062529"/>
              <a:ext cx="89668" cy="76663"/>
            </a:xfrm>
            <a:custGeom>
              <a:avLst/>
              <a:gdLst/>
              <a:ahLst/>
              <a:cxnLst/>
              <a:rect l="l" t="t" r="r" b="b"/>
              <a:pathLst>
                <a:path w="3413" h="2918" extrusionOk="0">
                  <a:moveTo>
                    <a:pt x="1956" y="0"/>
                  </a:moveTo>
                  <a:cubicBezTo>
                    <a:pt x="652" y="0"/>
                    <a:pt x="0" y="1568"/>
                    <a:pt x="923" y="2490"/>
                  </a:cubicBezTo>
                  <a:cubicBezTo>
                    <a:pt x="1218" y="2786"/>
                    <a:pt x="1582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65;p5">
              <a:extLst>
                <a:ext uri="{FF2B5EF4-FFF2-40B4-BE49-F238E27FC236}">
                  <a16:creationId xmlns:a16="http://schemas.microsoft.com/office/drawing/2014/main" id="{B698A1AC-D39E-42AA-BCD3-E74B23CF6732}"/>
                </a:ext>
              </a:extLst>
            </p:cNvPr>
            <p:cNvSpPr/>
            <p:nvPr/>
          </p:nvSpPr>
          <p:spPr>
            <a:xfrm>
              <a:off x="2202219" y="3083284"/>
              <a:ext cx="40854" cy="34969"/>
            </a:xfrm>
            <a:custGeom>
              <a:avLst/>
              <a:gdLst/>
              <a:ahLst/>
              <a:cxnLst/>
              <a:rect l="l" t="t" r="r" b="b"/>
              <a:pathLst>
                <a:path w="1555" h="1331" extrusionOk="0">
                  <a:moveTo>
                    <a:pt x="888" y="1"/>
                  </a:moveTo>
                  <a:cubicBezTo>
                    <a:pt x="299" y="1"/>
                    <a:pt x="0" y="715"/>
                    <a:pt x="417" y="1131"/>
                  </a:cubicBezTo>
                  <a:cubicBezTo>
                    <a:pt x="554" y="1269"/>
                    <a:pt x="722" y="1330"/>
                    <a:pt x="887" y="1330"/>
                  </a:cubicBezTo>
                  <a:cubicBezTo>
                    <a:pt x="1228" y="1330"/>
                    <a:pt x="1554" y="1065"/>
                    <a:pt x="1554" y="667"/>
                  </a:cubicBezTo>
                  <a:cubicBezTo>
                    <a:pt x="1554" y="299"/>
                    <a:pt x="1256" y="1"/>
                    <a:pt x="8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66;p5">
              <a:extLst>
                <a:ext uri="{FF2B5EF4-FFF2-40B4-BE49-F238E27FC236}">
                  <a16:creationId xmlns:a16="http://schemas.microsoft.com/office/drawing/2014/main" id="{50F8A741-98BF-4472-B2EB-4D15A233D01C}"/>
                </a:ext>
              </a:extLst>
            </p:cNvPr>
            <p:cNvSpPr/>
            <p:nvPr/>
          </p:nvSpPr>
          <p:spPr>
            <a:xfrm>
              <a:off x="1995376" y="2792632"/>
              <a:ext cx="335158" cy="174975"/>
            </a:xfrm>
            <a:custGeom>
              <a:avLst/>
              <a:gdLst/>
              <a:ahLst/>
              <a:cxnLst/>
              <a:rect l="l" t="t" r="r" b="b"/>
              <a:pathLst>
                <a:path w="12757" h="6660" extrusionOk="0">
                  <a:moveTo>
                    <a:pt x="1" y="1"/>
                  </a:moveTo>
                  <a:lnTo>
                    <a:pt x="445" y="1263"/>
                  </a:lnTo>
                  <a:lnTo>
                    <a:pt x="11335" y="1263"/>
                  </a:lnTo>
                  <a:lnTo>
                    <a:pt x="10086" y="6659"/>
                  </a:lnTo>
                  <a:lnTo>
                    <a:pt x="11390" y="6659"/>
                  </a:lnTo>
                  <a:lnTo>
                    <a:pt x="12576" y="1506"/>
                  </a:lnTo>
                  <a:cubicBezTo>
                    <a:pt x="12757" y="736"/>
                    <a:pt x="12167" y="1"/>
                    <a:pt x="1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67;p5">
              <a:extLst>
                <a:ext uri="{FF2B5EF4-FFF2-40B4-BE49-F238E27FC236}">
                  <a16:creationId xmlns:a16="http://schemas.microsoft.com/office/drawing/2014/main" id="{A3462C8E-75A2-4F94-8AD6-F345E5DB13EE}"/>
                </a:ext>
              </a:extLst>
            </p:cNvPr>
            <p:cNvSpPr/>
            <p:nvPr/>
          </p:nvSpPr>
          <p:spPr>
            <a:xfrm>
              <a:off x="2273654" y="2792632"/>
              <a:ext cx="56696" cy="174975"/>
            </a:xfrm>
            <a:custGeom>
              <a:avLst/>
              <a:gdLst/>
              <a:ahLst/>
              <a:cxnLst/>
              <a:rect l="l" t="t" r="r" b="b"/>
              <a:pathLst>
                <a:path w="2158" h="6660" extrusionOk="0">
                  <a:moveTo>
                    <a:pt x="0" y="1"/>
                  </a:moveTo>
                  <a:cubicBezTo>
                    <a:pt x="791" y="1"/>
                    <a:pt x="1374" y="736"/>
                    <a:pt x="1200" y="1506"/>
                  </a:cubicBezTo>
                  <a:lnTo>
                    <a:pt x="14" y="6659"/>
                  </a:lnTo>
                  <a:lnTo>
                    <a:pt x="791" y="6659"/>
                  </a:lnTo>
                  <a:lnTo>
                    <a:pt x="1977" y="1506"/>
                  </a:lnTo>
                  <a:cubicBezTo>
                    <a:pt x="2158" y="736"/>
                    <a:pt x="1575" y="1"/>
                    <a:pt x="7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68;p5">
              <a:extLst>
                <a:ext uri="{FF2B5EF4-FFF2-40B4-BE49-F238E27FC236}">
                  <a16:creationId xmlns:a16="http://schemas.microsoft.com/office/drawing/2014/main" id="{5709618B-72E9-4957-A6C6-2EBF993E32D7}"/>
                </a:ext>
              </a:extLst>
            </p:cNvPr>
            <p:cNvSpPr/>
            <p:nvPr/>
          </p:nvSpPr>
          <p:spPr>
            <a:xfrm>
              <a:off x="1913012" y="2764940"/>
              <a:ext cx="412610" cy="236006"/>
            </a:xfrm>
            <a:custGeom>
              <a:avLst/>
              <a:gdLst/>
              <a:ahLst/>
              <a:cxnLst/>
              <a:rect l="l" t="t" r="r" b="b"/>
              <a:pathLst>
                <a:path w="15705" h="8983" extrusionOk="0">
                  <a:moveTo>
                    <a:pt x="632" y="0"/>
                  </a:moveTo>
                  <a:cubicBezTo>
                    <a:pt x="278" y="0"/>
                    <a:pt x="1" y="285"/>
                    <a:pt x="1" y="631"/>
                  </a:cubicBezTo>
                  <a:cubicBezTo>
                    <a:pt x="1" y="978"/>
                    <a:pt x="278" y="1263"/>
                    <a:pt x="632" y="1263"/>
                  </a:cubicBezTo>
                  <a:lnTo>
                    <a:pt x="1769" y="1263"/>
                  </a:lnTo>
                  <a:cubicBezTo>
                    <a:pt x="1825" y="1263"/>
                    <a:pt x="1880" y="1297"/>
                    <a:pt x="1901" y="1353"/>
                  </a:cubicBezTo>
                  <a:lnTo>
                    <a:pt x="4045" y="7408"/>
                  </a:lnTo>
                  <a:cubicBezTo>
                    <a:pt x="4447" y="8358"/>
                    <a:pt x="5383" y="8983"/>
                    <a:pt x="6417" y="8983"/>
                  </a:cubicBezTo>
                  <a:lnTo>
                    <a:pt x="15073" y="8983"/>
                  </a:lnTo>
                  <a:cubicBezTo>
                    <a:pt x="15420" y="8983"/>
                    <a:pt x="15704" y="8698"/>
                    <a:pt x="15704" y="8344"/>
                  </a:cubicBezTo>
                  <a:cubicBezTo>
                    <a:pt x="15704" y="7998"/>
                    <a:pt x="15420" y="7713"/>
                    <a:pt x="15073" y="7713"/>
                  </a:cubicBezTo>
                  <a:lnTo>
                    <a:pt x="6417" y="7713"/>
                  </a:lnTo>
                  <a:cubicBezTo>
                    <a:pt x="5890" y="7713"/>
                    <a:pt x="5411" y="7401"/>
                    <a:pt x="5203" y="6909"/>
                  </a:cubicBezTo>
                  <a:lnTo>
                    <a:pt x="3060" y="853"/>
                  </a:lnTo>
                  <a:cubicBezTo>
                    <a:pt x="2845" y="340"/>
                    <a:pt x="2331" y="0"/>
                    <a:pt x="1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69;p5">
              <a:extLst>
                <a:ext uri="{FF2B5EF4-FFF2-40B4-BE49-F238E27FC236}">
                  <a16:creationId xmlns:a16="http://schemas.microsoft.com/office/drawing/2014/main" id="{F376B7F7-1358-425F-ADD6-17EE13C8D8EA}"/>
                </a:ext>
              </a:extLst>
            </p:cNvPr>
            <p:cNvSpPr/>
            <p:nvPr/>
          </p:nvSpPr>
          <p:spPr>
            <a:xfrm>
              <a:off x="2026903" y="2967580"/>
              <a:ext cx="299270" cy="33182"/>
            </a:xfrm>
            <a:custGeom>
              <a:avLst/>
              <a:gdLst/>
              <a:ahLst/>
              <a:cxnLst/>
              <a:rect l="l" t="t" r="r" b="b"/>
              <a:pathLst>
                <a:path w="11391" h="1263" extrusionOk="0">
                  <a:moveTo>
                    <a:pt x="10801" y="0"/>
                  </a:moveTo>
                  <a:cubicBezTo>
                    <a:pt x="10807" y="21"/>
                    <a:pt x="10807" y="42"/>
                    <a:pt x="10801" y="63"/>
                  </a:cubicBezTo>
                  <a:cubicBezTo>
                    <a:pt x="10801" y="409"/>
                    <a:pt x="10523" y="694"/>
                    <a:pt x="10169" y="694"/>
                  </a:cubicBezTo>
                  <a:lnTo>
                    <a:pt x="1513" y="694"/>
                  </a:lnTo>
                  <a:cubicBezTo>
                    <a:pt x="972" y="694"/>
                    <a:pt x="438" y="520"/>
                    <a:pt x="1" y="201"/>
                  </a:cubicBezTo>
                  <a:lnTo>
                    <a:pt x="1" y="201"/>
                  </a:lnTo>
                  <a:cubicBezTo>
                    <a:pt x="479" y="867"/>
                    <a:pt x="1256" y="1263"/>
                    <a:pt x="2082" y="1263"/>
                  </a:cubicBezTo>
                  <a:lnTo>
                    <a:pt x="10738" y="1263"/>
                  </a:lnTo>
                  <a:cubicBezTo>
                    <a:pt x="11078" y="1263"/>
                    <a:pt x="11355" y="999"/>
                    <a:pt x="11376" y="659"/>
                  </a:cubicBezTo>
                  <a:cubicBezTo>
                    <a:pt x="11390" y="319"/>
                    <a:pt x="11140" y="28"/>
                    <a:pt x="10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0;p5">
              <a:extLst>
                <a:ext uri="{FF2B5EF4-FFF2-40B4-BE49-F238E27FC236}">
                  <a16:creationId xmlns:a16="http://schemas.microsoft.com/office/drawing/2014/main" id="{B7AA8D53-563A-4E29-8C9A-2A883136DC46}"/>
                </a:ext>
              </a:extLst>
            </p:cNvPr>
            <p:cNvSpPr/>
            <p:nvPr/>
          </p:nvSpPr>
          <p:spPr>
            <a:xfrm>
              <a:off x="1994483" y="2978326"/>
              <a:ext cx="287027" cy="92427"/>
            </a:xfrm>
            <a:custGeom>
              <a:avLst/>
              <a:gdLst/>
              <a:ahLst/>
              <a:cxnLst/>
              <a:rect l="l" t="t" r="r" b="b"/>
              <a:pathLst>
                <a:path w="10925" h="3518" extrusionOk="0">
                  <a:moveTo>
                    <a:pt x="1401" y="0"/>
                  </a:moveTo>
                  <a:lnTo>
                    <a:pt x="763" y="923"/>
                  </a:lnTo>
                  <a:cubicBezTo>
                    <a:pt x="0" y="2019"/>
                    <a:pt x="784" y="3517"/>
                    <a:pt x="2123" y="3517"/>
                  </a:cubicBezTo>
                  <a:lnTo>
                    <a:pt x="10287" y="3517"/>
                  </a:lnTo>
                  <a:cubicBezTo>
                    <a:pt x="10640" y="3517"/>
                    <a:pt x="10925" y="3233"/>
                    <a:pt x="10925" y="2886"/>
                  </a:cubicBezTo>
                  <a:cubicBezTo>
                    <a:pt x="10925" y="2539"/>
                    <a:pt x="10640" y="2255"/>
                    <a:pt x="10287" y="2255"/>
                  </a:cubicBezTo>
                  <a:lnTo>
                    <a:pt x="2123" y="2255"/>
                  </a:lnTo>
                  <a:cubicBezTo>
                    <a:pt x="1804" y="2255"/>
                    <a:pt x="1623" y="1901"/>
                    <a:pt x="1797" y="1644"/>
                  </a:cubicBezTo>
                  <a:lnTo>
                    <a:pt x="2449" y="701"/>
                  </a:lnTo>
                  <a:cubicBezTo>
                    <a:pt x="2046" y="562"/>
                    <a:pt x="1686" y="320"/>
                    <a:pt x="1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1;p5">
              <a:extLst>
                <a:ext uri="{FF2B5EF4-FFF2-40B4-BE49-F238E27FC236}">
                  <a16:creationId xmlns:a16="http://schemas.microsoft.com/office/drawing/2014/main" id="{A3B610F7-9808-452C-B302-793335636093}"/>
                </a:ext>
              </a:extLst>
            </p:cNvPr>
            <p:cNvSpPr/>
            <p:nvPr/>
          </p:nvSpPr>
          <p:spPr>
            <a:xfrm>
              <a:off x="2003757" y="3021518"/>
              <a:ext cx="277569" cy="49235"/>
            </a:xfrm>
            <a:custGeom>
              <a:avLst/>
              <a:gdLst/>
              <a:ahLst/>
              <a:cxnLst/>
              <a:rect l="l" t="t" r="r" b="b"/>
              <a:pathLst>
                <a:path w="10565" h="1874" extrusionOk="0">
                  <a:moveTo>
                    <a:pt x="126" y="0"/>
                  </a:moveTo>
                  <a:cubicBezTo>
                    <a:pt x="1" y="951"/>
                    <a:pt x="708" y="1811"/>
                    <a:pt x="1666" y="1873"/>
                  </a:cubicBezTo>
                  <a:lnTo>
                    <a:pt x="9455" y="1873"/>
                  </a:lnTo>
                  <a:cubicBezTo>
                    <a:pt x="9892" y="1873"/>
                    <a:pt x="10058" y="1859"/>
                    <a:pt x="10142" y="1838"/>
                  </a:cubicBezTo>
                  <a:cubicBezTo>
                    <a:pt x="10169" y="1825"/>
                    <a:pt x="10204" y="1811"/>
                    <a:pt x="10232" y="1797"/>
                  </a:cubicBezTo>
                  <a:lnTo>
                    <a:pt x="10253" y="1783"/>
                  </a:lnTo>
                  <a:cubicBezTo>
                    <a:pt x="10273" y="1776"/>
                    <a:pt x="10294" y="1755"/>
                    <a:pt x="10315" y="1741"/>
                  </a:cubicBezTo>
                  <a:lnTo>
                    <a:pt x="10322" y="1741"/>
                  </a:lnTo>
                  <a:lnTo>
                    <a:pt x="10350" y="1714"/>
                  </a:lnTo>
                  <a:lnTo>
                    <a:pt x="10357" y="1707"/>
                  </a:lnTo>
                  <a:cubicBezTo>
                    <a:pt x="10371" y="1693"/>
                    <a:pt x="10384" y="1679"/>
                    <a:pt x="10398" y="1665"/>
                  </a:cubicBezTo>
                  <a:lnTo>
                    <a:pt x="10412" y="1651"/>
                  </a:lnTo>
                  <a:lnTo>
                    <a:pt x="10433" y="1630"/>
                  </a:lnTo>
                  <a:lnTo>
                    <a:pt x="10447" y="1610"/>
                  </a:lnTo>
                  <a:lnTo>
                    <a:pt x="10468" y="1575"/>
                  </a:lnTo>
                  <a:lnTo>
                    <a:pt x="10482" y="1547"/>
                  </a:lnTo>
                  <a:lnTo>
                    <a:pt x="10495" y="1526"/>
                  </a:lnTo>
                  <a:lnTo>
                    <a:pt x="10509" y="1499"/>
                  </a:lnTo>
                  <a:lnTo>
                    <a:pt x="10523" y="1471"/>
                  </a:lnTo>
                  <a:cubicBezTo>
                    <a:pt x="10523" y="1464"/>
                    <a:pt x="10530" y="1450"/>
                    <a:pt x="10537" y="1436"/>
                  </a:cubicBezTo>
                  <a:lnTo>
                    <a:pt x="10544" y="1415"/>
                  </a:lnTo>
                  <a:cubicBezTo>
                    <a:pt x="10544" y="1401"/>
                    <a:pt x="10551" y="1388"/>
                    <a:pt x="10551" y="1374"/>
                  </a:cubicBezTo>
                  <a:lnTo>
                    <a:pt x="10551" y="1360"/>
                  </a:lnTo>
                  <a:cubicBezTo>
                    <a:pt x="10551" y="1346"/>
                    <a:pt x="10558" y="1325"/>
                    <a:pt x="10558" y="1311"/>
                  </a:cubicBezTo>
                  <a:lnTo>
                    <a:pt x="10558" y="1297"/>
                  </a:lnTo>
                  <a:lnTo>
                    <a:pt x="10558" y="1235"/>
                  </a:lnTo>
                  <a:cubicBezTo>
                    <a:pt x="10565" y="1221"/>
                    <a:pt x="10565" y="1200"/>
                    <a:pt x="10565" y="1180"/>
                  </a:cubicBezTo>
                  <a:cubicBezTo>
                    <a:pt x="10565" y="1159"/>
                    <a:pt x="10558" y="1145"/>
                    <a:pt x="10558" y="1124"/>
                  </a:cubicBezTo>
                  <a:lnTo>
                    <a:pt x="10558" y="1117"/>
                  </a:lnTo>
                  <a:cubicBezTo>
                    <a:pt x="10551" y="1075"/>
                    <a:pt x="10537" y="1034"/>
                    <a:pt x="10523" y="999"/>
                  </a:cubicBezTo>
                  <a:cubicBezTo>
                    <a:pt x="10384" y="1186"/>
                    <a:pt x="10169" y="1304"/>
                    <a:pt x="9941" y="1325"/>
                  </a:cubicBezTo>
                  <a:lnTo>
                    <a:pt x="1770" y="1325"/>
                  </a:lnTo>
                  <a:cubicBezTo>
                    <a:pt x="979" y="1311"/>
                    <a:pt x="306" y="763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2;p5">
              <a:extLst>
                <a:ext uri="{FF2B5EF4-FFF2-40B4-BE49-F238E27FC236}">
                  <a16:creationId xmlns:a16="http://schemas.microsoft.com/office/drawing/2014/main" id="{D8245B56-EEF3-460F-B5C5-74E83CCD0244}"/>
                </a:ext>
              </a:extLst>
            </p:cNvPr>
            <p:cNvSpPr/>
            <p:nvPr/>
          </p:nvSpPr>
          <p:spPr>
            <a:xfrm>
              <a:off x="2020361" y="2978326"/>
              <a:ext cx="38463" cy="32841"/>
            </a:xfrm>
            <a:custGeom>
              <a:avLst/>
              <a:gdLst/>
              <a:ahLst/>
              <a:cxnLst/>
              <a:rect l="l" t="t" r="r" b="b"/>
              <a:pathLst>
                <a:path w="1464" h="1250" extrusionOk="0">
                  <a:moveTo>
                    <a:pt x="416" y="0"/>
                  </a:moveTo>
                  <a:lnTo>
                    <a:pt x="0" y="604"/>
                  </a:lnTo>
                  <a:cubicBezTo>
                    <a:pt x="305" y="902"/>
                    <a:pt x="673" y="1124"/>
                    <a:pt x="1089" y="1249"/>
                  </a:cubicBezTo>
                  <a:lnTo>
                    <a:pt x="1464" y="701"/>
                  </a:lnTo>
                  <a:cubicBezTo>
                    <a:pt x="1061" y="562"/>
                    <a:pt x="701" y="32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1" name="直線單箭頭接點 150">
            <a:extLst>
              <a:ext uri="{FF2B5EF4-FFF2-40B4-BE49-F238E27FC236}">
                <a16:creationId xmlns:a16="http://schemas.microsoft.com/office/drawing/2014/main" id="{736DDCE5-D4F2-4BA0-AF98-23F7639A1674}"/>
              </a:ext>
            </a:extLst>
          </p:cNvPr>
          <p:cNvCxnSpPr>
            <a:cxnSpLocks/>
          </p:cNvCxnSpPr>
          <p:nvPr/>
        </p:nvCxnSpPr>
        <p:spPr>
          <a:xfrm>
            <a:off x="6331832" y="2489993"/>
            <a:ext cx="175724" cy="169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oogle Shape;273;p5">
            <a:extLst>
              <a:ext uri="{FF2B5EF4-FFF2-40B4-BE49-F238E27FC236}">
                <a16:creationId xmlns:a16="http://schemas.microsoft.com/office/drawing/2014/main" id="{5785F29A-55D4-4D83-AD65-3D7D43BFCE19}"/>
              </a:ext>
            </a:extLst>
          </p:cNvPr>
          <p:cNvGrpSpPr/>
          <p:nvPr/>
        </p:nvGrpSpPr>
        <p:grpSpPr>
          <a:xfrm>
            <a:off x="5891393" y="4417787"/>
            <a:ext cx="464822" cy="346526"/>
            <a:chOff x="1798763" y="3395401"/>
            <a:chExt cx="376186" cy="280448"/>
          </a:xfrm>
          <a:solidFill>
            <a:schemeClr val="accent3">
              <a:lumMod val="75000"/>
            </a:schemeClr>
          </a:solidFill>
        </p:grpSpPr>
        <p:sp>
          <p:nvSpPr>
            <p:cNvPr id="156" name="Google Shape;274;p5">
              <a:extLst>
                <a:ext uri="{FF2B5EF4-FFF2-40B4-BE49-F238E27FC236}">
                  <a16:creationId xmlns:a16="http://schemas.microsoft.com/office/drawing/2014/main" id="{849F4DEF-5359-4117-A8CB-96FB94B6515D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5;p5">
              <a:extLst>
                <a:ext uri="{FF2B5EF4-FFF2-40B4-BE49-F238E27FC236}">
                  <a16:creationId xmlns:a16="http://schemas.microsoft.com/office/drawing/2014/main" id="{7E504B14-EC24-410B-BB77-FD27D7390A79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6;p5">
              <a:extLst>
                <a:ext uri="{FF2B5EF4-FFF2-40B4-BE49-F238E27FC236}">
                  <a16:creationId xmlns:a16="http://schemas.microsoft.com/office/drawing/2014/main" id="{5CBC5600-8597-4BEA-B74B-86B6F71B96E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;p5">
              <a:extLst>
                <a:ext uri="{FF2B5EF4-FFF2-40B4-BE49-F238E27FC236}">
                  <a16:creationId xmlns:a16="http://schemas.microsoft.com/office/drawing/2014/main" id="{7AFFC6B5-CB10-43CF-9BA5-83E086F838B4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8;p5">
              <a:extLst>
                <a:ext uri="{FF2B5EF4-FFF2-40B4-BE49-F238E27FC236}">
                  <a16:creationId xmlns:a16="http://schemas.microsoft.com/office/drawing/2014/main" id="{8F74D150-152C-4936-935F-601439C6D512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9;p5">
              <a:extLst>
                <a:ext uri="{FF2B5EF4-FFF2-40B4-BE49-F238E27FC236}">
                  <a16:creationId xmlns:a16="http://schemas.microsoft.com/office/drawing/2014/main" id="{F477F255-A7F7-476A-A1DA-F5EB76859461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80;p5">
              <a:extLst>
                <a:ext uri="{FF2B5EF4-FFF2-40B4-BE49-F238E27FC236}">
                  <a16:creationId xmlns:a16="http://schemas.microsoft.com/office/drawing/2014/main" id="{5C58A0CC-E75A-4D6E-A49E-94EA0A2B8C61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81;p5">
              <a:extLst>
                <a:ext uri="{FF2B5EF4-FFF2-40B4-BE49-F238E27FC236}">
                  <a16:creationId xmlns:a16="http://schemas.microsoft.com/office/drawing/2014/main" id="{E9C5BEBE-2FD5-4222-B567-F921C47B09F3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82;p5">
              <a:extLst>
                <a:ext uri="{FF2B5EF4-FFF2-40B4-BE49-F238E27FC236}">
                  <a16:creationId xmlns:a16="http://schemas.microsoft.com/office/drawing/2014/main" id="{C9954780-FA23-419D-B5E2-15DD7884356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83;p5">
              <a:extLst>
                <a:ext uri="{FF2B5EF4-FFF2-40B4-BE49-F238E27FC236}">
                  <a16:creationId xmlns:a16="http://schemas.microsoft.com/office/drawing/2014/main" id="{B3B72A24-B4E6-42CA-8537-44EC1A341449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84;p5">
              <a:extLst>
                <a:ext uri="{FF2B5EF4-FFF2-40B4-BE49-F238E27FC236}">
                  <a16:creationId xmlns:a16="http://schemas.microsoft.com/office/drawing/2014/main" id="{EA3AA286-4202-4715-8135-9D80B7F310B4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85;p5">
              <a:extLst>
                <a:ext uri="{FF2B5EF4-FFF2-40B4-BE49-F238E27FC236}">
                  <a16:creationId xmlns:a16="http://schemas.microsoft.com/office/drawing/2014/main" id="{5B16F264-7F73-46A8-8B82-321108F92553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86;p5">
              <a:extLst>
                <a:ext uri="{FF2B5EF4-FFF2-40B4-BE49-F238E27FC236}">
                  <a16:creationId xmlns:a16="http://schemas.microsoft.com/office/drawing/2014/main" id="{1F92CCB4-1E00-4F75-AD48-10F4A0D632F8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87;p5">
              <a:extLst>
                <a:ext uri="{FF2B5EF4-FFF2-40B4-BE49-F238E27FC236}">
                  <a16:creationId xmlns:a16="http://schemas.microsoft.com/office/drawing/2014/main" id="{201A014A-DF95-4FF4-AEE2-D7DDE627A83C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88;p5">
              <a:extLst>
                <a:ext uri="{FF2B5EF4-FFF2-40B4-BE49-F238E27FC236}">
                  <a16:creationId xmlns:a16="http://schemas.microsoft.com/office/drawing/2014/main" id="{1BAA1C9A-DEE3-4420-BAD8-DDD1EF2FA93C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89;p5">
              <a:extLst>
                <a:ext uri="{FF2B5EF4-FFF2-40B4-BE49-F238E27FC236}">
                  <a16:creationId xmlns:a16="http://schemas.microsoft.com/office/drawing/2014/main" id="{26BBCD29-87CD-44DC-ACDB-B78CD1E6CCE0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90;p5">
              <a:extLst>
                <a:ext uri="{FF2B5EF4-FFF2-40B4-BE49-F238E27FC236}">
                  <a16:creationId xmlns:a16="http://schemas.microsoft.com/office/drawing/2014/main" id="{8B30A242-E3B8-4ED8-9863-2B88E9636A6E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91;p5">
              <a:extLst>
                <a:ext uri="{FF2B5EF4-FFF2-40B4-BE49-F238E27FC236}">
                  <a16:creationId xmlns:a16="http://schemas.microsoft.com/office/drawing/2014/main" id="{7A5D21DF-83CC-4579-A100-E875B1098649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92;p5">
              <a:extLst>
                <a:ext uri="{FF2B5EF4-FFF2-40B4-BE49-F238E27FC236}">
                  <a16:creationId xmlns:a16="http://schemas.microsoft.com/office/drawing/2014/main" id="{BCBD254C-E331-480C-8F5F-2378253E6128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93;p5">
              <a:extLst>
                <a:ext uri="{FF2B5EF4-FFF2-40B4-BE49-F238E27FC236}">
                  <a16:creationId xmlns:a16="http://schemas.microsoft.com/office/drawing/2014/main" id="{BD04899C-BE60-4270-895B-E003E81C9DCF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94;p5">
              <a:extLst>
                <a:ext uri="{FF2B5EF4-FFF2-40B4-BE49-F238E27FC236}">
                  <a16:creationId xmlns:a16="http://schemas.microsoft.com/office/drawing/2014/main" id="{D85FF1D3-3AFE-4EF5-B8FE-7421A9665B54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95;p5">
              <a:extLst>
                <a:ext uri="{FF2B5EF4-FFF2-40B4-BE49-F238E27FC236}">
                  <a16:creationId xmlns:a16="http://schemas.microsoft.com/office/drawing/2014/main" id="{F316CA3A-5B4F-42CF-8A66-5D399F10E4FE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96;p5">
              <a:extLst>
                <a:ext uri="{FF2B5EF4-FFF2-40B4-BE49-F238E27FC236}">
                  <a16:creationId xmlns:a16="http://schemas.microsoft.com/office/drawing/2014/main" id="{ADCF47C8-CBA2-413B-BCA7-B5BDDE83CACF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97;p5">
              <a:extLst>
                <a:ext uri="{FF2B5EF4-FFF2-40B4-BE49-F238E27FC236}">
                  <a16:creationId xmlns:a16="http://schemas.microsoft.com/office/drawing/2014/main" id="{00375395-97CB-41D5-8461-42B602089713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98;p5">
              <a:extLst>
                <a:ext uri="{FF2B5EF4-FFF2-40B4-BE49-F238E27FC236}">
                  <a16:creationId xmlns:a16="http://schemas.microsoft.com/office/drawing/2014/main" id="{097DFC6D-2243-428C-8C03-30FCE8B70446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99;p5">
              <a:extLst>
                <a:ext uri="{FF2B5EF4-FFF2-40B4-BE49-F238E27FC236}">
                  <a16:creationId xmlns:a16="http://schemas.microsoft.com/office/drawing/2014/main" id="{423010C6-F067-4885-BE05-0E34F1D8698F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00;p5">
              <a:extLst>
                <a:ext uri="{FF2B5EF4-FFF2-40B4-BE49-F238E27FC236}">
                  <a16:creationId xmlns:a16="http://schemas.microsoft.com/office/drawing/2014/main" id="{5247D511-31D3-47B8-B2A7-7394FFB28FD0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01;p5">
              <a:extLst>
                <a:ext uri="{FF2B5EF4-FFF2-40B4-BE49-F238E27FC236}">
                  <a16:creationId xmlns:a16="http://schemas.microsoft.com/office/drawing/2014/main" id="{7A3C4F0E-2F97-4412-BAD1-41084DF5D89A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02;p5">
              <a:extLst>
                <a:ext uri="{FF2B5EF4-FFF2-40B4-BE49-F238E27FC236}">
                  <a16:creationId xmlns:a16="http://schemas.microsoft.com/office/drawing/2014/main" id="{0C325ACF-1C96-4C7F-A34C-F4A12890DBCA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03;p5">
              <a:extLst>
                <a:ext uri="{FF2B5EF4-FFF2-40B4-BE49-F238E27FC236}">
                  <a16:creationId xmlns:a16="http://schemas.microsoft.com/office/drawing/2014/main" id="{45CD3791-8491-48CB-99E0-2579904A3ED1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04;p5">
              <a:extLst>
                <a:ext uri="{FF2B5EF4-FFF2-40B4-BE49-F238E27FC236}">
                  <a16:creationId xmlns:a16="http://schemas.microsoft.com/office/drawing/2014/main" id="{F2586C2B-EB0D-417F-B6AE-73747AE7DBE8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273;p5">
            <a:extLst>
              <a:ext uri="{FF2B5EF4-FFF2-40B4-BE49-F238E27FC236}">
                <a16:creationId xmlns:a16="http://schemas.microsoft.com/office/drawing/2014/main" id="{6D2477F3-9C60-4DF4-B4BC-C82CBC59B4F9}"/>
              </a:ext>
            </a:extLst>
          </p:cNvPr>
          <p:cNvGrpSpPr/>
          <p:nvPr/>
        </p:nvGrpSpPr>
        <p:grpSpPr>
          <a:xfrm>
            <a:off x="7048943" y="4399324"/>
            <a:ext cx="464822" cy="346526"/>
            <a:chOff x="1798763" y="3395401"/>
            <a:chExt cx="376186" cy="280448"/>
          </a:xfrm>
        </p:grpSpPr>
        <p:sp>
          <p:nvSpPr>
            <p:cNvPr id="188" name="Google Shape;274;p5">
              <a:extLst>
                <a:ext uri="{FF2B5EF4-FFF2-40B4-BE49-F238E27FC236}">
                  <a16:creationId xmlns:a16="http://schemas.microsoft.com/office/drawing/2014/main" id="{2E01F4BE-C1FB-4C59-8A11-8F23F57729A8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75;p5">
              <a:extLst>
                <a:ext uri="{FF2B5EF4-FFF2-40B4-BE49-F238E27FC236}">
                  <a16:creationId xmlns:a16="http://schemas.microsoft.com/office/drawing/2014/main" id="{977BDB44-9966-42A3-AB4D-B18E0045176A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76;p5">
              <a:extLst>
                <a:ext uri="{FF2B5EF4-FFF2-40B4-BE49-F238E27FC236}">
                  <a16:creationId xmlns:a16="http://schemas.microsoft.com/office/drawing/2014/main" id="{78E82F46-9D8A-4E5A-BFD4-E2FF35FFED54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77;p5">
              <a:extLst>
                <a:ext uri="{FF2B5EF4-FFF2-40B4-BE49-F238E27FC236}">
                  <a16:creationId xmlns:a16="http://schemas.microsoft.com/office/drawing/2014/main" id="{1C5C96B7-C280-424C-A40F-3A54810B4316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78;p5">
              <a:extLst>
                <a:ext uri="{FF2B5EF4-FFF2-40B4-BE49-F238E27FC236}">
                  <a16:creationId xmlns:a16="http://schemas.microsoft.com/office/drawing/2014/main" id="{D8750D66-A77A-4932-80EF-F8A5A943A331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79;p5">
              <a:extLst>
                <a:ext uri="{FF2B5EF4-FFF2-40B4-BE49-F238E27FC236}">
                  <a16:creationId xmlns:a16="http://schemas.microsoft.com/office/drawing/2014/main" id="{57F4D700-837A-49CA-85C8-CCD99CB82221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0;p5">
              <a:extLst>
                <a:ext uri="{FF2B5EF4-FFF2-40B4-BE49-F238E27FC236}">
                  <a16:creationId xmlns:a16="http://schemas.microsoft.com/office/drawing/2014/main" id="{03DD8BD0-F9B0-4546-B883-FC7F489704CC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1;p5">
              <a:extLst>
                <a:ext uri="{FF2B5EF4-FFF2-40B4-BE49-F238E27FC236}">
                  <a16:creationId xmlns:a16="http://schemas.microsoft.com/office/drawing/2014/main" id="{63447E7A-3193-4E87-88CA-2EFE78F4B31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2;p5">
              <a:extLst>
                <a:ext uri="{FF2B5EF4-FFF2-40B4-BE49-F238E27FC236}">
                  <a16:creationId xmlns:a16="http://schemas.microsoft.com/office/drawing/2014/main" id="{E9DD304E-00D2-423F-BEC8-332FA6EB797A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3;p5">
              <a:extLst>
                <a:ext uri="{FF2B5EF4-FFF2-40B4-BE49-F238E27FC236}">
                  <a16:creationId xmlns:a16="http://schemas.microsoft.com/office/drawing/2014/main" id="{2E6D8663-8B87-4C41-AE9A-E1B42FB2224F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4;p5">
              <a:extLst>
                <a:ext uri="{FF2B5EF4-FFF2-40B4-BE49-F238E27FC236}">
                  <a16:creationId xmlns:a16="http://schemas.microsoft.com/office/drawing/2014/main" id="{69D9BA44-24BB-4B42-A096-1C501E44A5AF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5;p5">
              <a:extLst>
                <a:ext uri="{FF2B5EF4-FFF2-40B4-BE49-F238E27FC236}">
                  <a16:creationId xmlns:a16="http://schemas.microsoft.com/office/drawing/2014/main" id="{5BDACC50-EFCC-4574-88C5-A3DC4367F63B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6;p5">
              <a:extLst>
                <a:ext uri="{FF2B5EF4-FFF2-40B4-BE49-F238E27FC236}">
                  <a16:creationId xmlns:a16="http://schemas.microsoft.com/office/drawing/2014/main" id="{D4F78D33-0F6B-45B4-9F80-65A566545AF6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7;p5">
              <a:extLst>
                <a:ext uri="{FF2B5EF4-FFF2-40B4-BE49-F238E27FC236}">
                  <a16:creationId xmlns:a16="http://schemas.microsoft.com/office/drawing/2014/main" id="{2740105F-48FF-45B2-9D83-F37A3337F356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8;p5">
              <a:extLst>
                <a:ext uri="{FF2B5EF4-FFF2-40B4-BE49-F238E27FC236}">
                  <a16:creationId xmlns:a16="http://schemas.microsoft.com/office/drawing/2014/main" id="{AB296BE9-51CB-46E7-90A2-5391BB3E2C79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9;p5">
              <a:extLst>
                <a:ext uri="{FF2B5EF4-FFF2-40B4-BE49-F238E27FC236}">
                  <a16:creationId xmlns:a16="http://schemas.microsoft.com/office/drawing/2014/main" id="{C51006D3-E12E-4889-B7E9-03470627F6E6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90;p5">
              <a:extLst>
                <a:ext uri="{FF2B5EF4-FFF2-40B4-BE49-F238E27FC236}">
                  <a16:creationId xmlns:a16="http://schemas.microsoft.com/office/drawing/2014/main" id="{9DD69A2F-1006-4485-974A-D85612BCFB1E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91;p5">
              <a:extLst>
                <a:ext uri="{FF2B5EF4-FFF2-40B4-BE49-F238E27FC236}">
                  <a16:creationId xmlns:a16="http://schemas.microsoft.com/office/drawing/2014/main" id="{A0C361C9-B675-416D-8CD9-1A3708E7EE5B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92;p5">
              <a:extLst>
                <a:ext uri="{FF2B5EF4-FFF2-40B4-BE49-F238E27FC236}">
                  <a16:creationId xmlns:a16="http://schemas.microsoft.com/office/drawing/2014/main" id="{8792A328-8B0B-4398-902E-6D57E13DFB7D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93;p5">
              <a:extLst>
                <a:ext uri="{FF2B5EF4-FFF2-40B4-BE49-F238E27FC236}">
                  <a16:creationId xmlns:a16="http://schemas.microsoft.com/office/drawing/2014/main" id="{67E80941-1631-4B23-8CEF-E389D193AB2B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94;p5">
              <a:extLst>
                <a:ext uri="{FF2B5EF4-FFF2-40B4-BE49-F238E27FC236}">
                  <a16:creationId xmlns:a16="http://schemas.microsoft.com/office/drawing/2014/main" id="{4B1E9D29-46AE-4DA6-BAB0-29D50CCD07C7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95;p5">
              <a:extLst>
                <a:ext uri="{FF2B5EF4-FFF2-40B4-BE49-F238E27FC236}">
                  <a16:creationId xmlns:a16="http://schemas.microsoft.com/office/drawing/2014/main" id="{6F07BFC2-8BF5-46F9-864D-084EB01F075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96;p5">
              <a:extLst>
                <a:ext uri="{FF2B5EF4-FFF2-40B4-BE49-F238E27FC236}">
                  <a16:creationId xmlns:a16="http://schemas.microsoft.com/office/drawing/2014/main" id="{9EB04EEB-E5B3-4E74-9CFE-CD26264BA397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97;p5">
              <a:extLst>
                <a:ext uri="{FF2B5EF4-FFF2-40B4-BE49-F238E27FC236}">
                  <a16:creationId xmlns:a16="http://schemas.microsoft.com/office/drawing/2014/main" id="{1252D5C6-3B70-4417-AF19-2B7841B36313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98;p5">
              <a:extLst>
                <a:ext uri="{FF2B5EF4-FFF2-40B4-BE49-F238E27FC236}">
                  <a16:creationId xmlns:a16="http://schemas.microsoft.com/office/drawing/2014/main" id="{FD344E80-9507-44A8-9D96-CB8F1B545923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99;p5">
              <a:extLst>
                <a:ext uri="{FF2B5EF4-FFF2-40B4-BE49-F238E27FC236}">
                  <a16:creationId xmlns:a16="http://schemas.microsoft.com/office/drawing/2014/main" id="{93A30643-8B08-4093-8ADE-D417FD523EF2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00;p5">
              <a:extLst>
                <a:ext uri="{FF2B5EF4-FFF2-40B4-BE49-F238E27FC236}">
                  <a16:creationId xmlns:a16="http://schemas.microsoft.com/office/drawing/2014/main" id="{1F1BDEE5-3B2B-4C2C-90DA-5EDEEE490204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01;p5">
              <a:extLst>
                <a:ext uri="{FF2B5EF4-FFF2-40B4-BE49-F238E27FC236}">
                  <a16:creationId xmlns:a16="http://schemas.microsoft.com/office/drawing/2014/main" id="{C30A5FED-4A26-4A71-AD50-BBC823D113BC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02;p5">
              <a:extLst>
                <a:ext uri="{FF2B5EF4-FFF2-40B4-BE49-F238E27FC236}">
                  <a16:creationId xmlns:a16="http://schemas.microsoft.com/office/drawing/2014/main" id="{A5553CA2-164B-49F6-B31F-BA9427423C1C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03;p5">
              <a:extLst>
                <a:ext uri="{FF2B5EF4-FFF2-40B4-BE49-F238E27FC236}">
                  <a16:creationId xmlns:a16="http://schemas.microsoft.com/office/drawing/2014/main" id="{21ED4FA4-4378-46B3-BEDF-8E8BEFBF3A8B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04;p5">
              <a:extLst>
                <a:ext uri="{FF2B5EF4-FFF2-40B4-BE49-F238E27FC236}">
                  <a16:creationId xmlns:a16="http://schemas.microsoft.com/office/drawing/2014/main" id="{A1B24B2C-F302-4841-8DDB-40A408DDE5BA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73;p5">
            <a:extLst>
              <a:ext uri="{FF2B5EF4-FFF2-40B4-BE49-F238E27FC236}">
                <a16:creationId xmlns:a16="http://schemas.microsoft.com/office/drawing/2014/main" id="{8C9B34C3-766C-4FD2-AC29-7DB415F1FCA3}"/>
              </a:ext>
            </a:extLst>
          </p:cNvPr>
          <p:cNvGrpSpPr/>
          <p:nvPr/>
        </p:nvGrpSpPr>
        <p:grpSpPr>
          <a:xfrm>
            <a:off x="5882994" y="3843039"/>
            <a:ext cx="464822" cy="346526"/>
            <a:chOff x="1798763" y="3395401"/>
            <a:chExt cx="376186" cy="280448"/>
          </a:xfrm>
          <a:solidFill>
            <a:schemeClr val="accent3">
              <a:lumMod val="75000"/>
            </a:schemeClr>
          </a:solidFill>
        </p:grpSpPr>
        <p:sp>
          <p:nvSpPr>
            <p:cNvPr id="220" name="Google Shape;274;p5">
              <a:extLst>
                <a:ext uri="{FF2B5EF4-FFF2-40B4-BE49-F238E27FC236}">
                  <a16:creationId xmlns:a16="http://schemas.microsoft.com/office/drawing/2014/main" id="{3C008D91-2C6D-4B38-8F93-6E3234E012F0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5;p5">
              <a:extLst>
                <a:ext uri="{FF2B5EF4-FFF2-40B4-BE49-F238E27FC236}">
                  <a16:creationId xmlns:a16="http://schemas.microsoft.com/office/drawing/2014/main" id="{43486AF1-40B7-42D6-993E-23A7A00DFFB2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6;p5">
              <a:extLst>
                <a:ext uri="{FF2B5EF4-FFF2-40B4-BE49-F238E27FC236}">
                  <a16:creationId xmlns:a16="http://schemas.microsoft.com/office/drawing/2014/main" id="{16AB15C8-F7CD-4DD5-8AEB-D258F63F5067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77;p5">
              <a:extLst>
                <a:ext uri="{FF2B5EF4-FFF2-40B4-BE49-F238E27FC236}">
                  <a16:creationId xmlns:a16="http://schemas.microsoft.com/office/drawing/2014/main" id="{C0B67080-2CA0-47CE-B7CA-E95B2F09EAA2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78;p5">
              <a:extLst>
                <a:ext uri="{FF2B5EF4-FFF2-40B4-BE49-F238E27FC236}">
                  <a16:creationId xmlns:a16="http://schemas.microsoft.com/office/drawing/2014/main" id="{C316BE71-4D5A-4621-897A-1E5D946DBFB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79;p5">
              <a:extLst>
                <a:ext uri="{FF2B5EF4-FFF2-40B4-BE49-F238E27FC236}">
                  <a16:creationId xmlns:a16="http://schemas.microsoft.com/office/drawing/2014/main" id="{83F9BE27-670A-4DEE-81FA-2722FF2722E2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0;p5">
              <a:extLst>
                <a:ext uri="{FF2B5EF4-FFF2-40B4-BE49-F238E27FC236}">
                  <a16:creationId xmlns:a16="http://schemas.microsoft.com/office/drawing/2014/main" id="{CBFAFD79-98C0-456F-B4DE-EDB98D2D6CCC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1;p5">
              <a:extLst>
                <a:ext uri="{FF2B5EF4-FFF2-40B4-BE49-F238E27FC236}">
                  <a16:creationId xmlns:a16="http://schemas.microsoft.com/office/drawing/2014/main" id="{CB0B6BC7-6A0E-4C75-B81C-91D6FDEAE341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2;p5">
              <a:extLst>
                <a:ext uri="{FF2B5EF4-FFF2-40B4-BE49-F238E27FC236}">
                  <a16:creationId xmlns:a16="http://schemas.microsoft.com/office/drawing/2014/main" id="{BD84A5ED-B345-4CEC-A844-72A1DFCF7FB4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3;p5">
              <a:extLst>
                <a:ext uri="{FF2B5EF4-FFF2-40B4-BE49-F238E27FC236}">
                  <a16:creationId xmlns:a16="http://schemas.microsoft.com/office/drawing/2014/main" id="{E3D3CC60-3E37-43A3-9049-00AFF11B213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4;p5">
              <a:extLst>
                <a:ext uri="{FF2B5EF4-FFF2-40B4-BE49-F238E27FC236}">
                  <a16:creationId xmlns:a16="http://schemas.microsoft.com/office/drawing/2014/main" id="{D8410821-7AF2-4170-B1D9-0275E636EC3D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5;p5">
              <a:extLst>
                <a:ext uri="{FF2B5EF4-FFF2-40B4-BE49-F238E27FC236}">
                  <a16:creationId xmlns:a16="http://schemas.microsoft.com/office/drawing/2014/main" id="{AA9BBF51-2D77-4D7D-BC92-5116397C775F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6;p5">
              <a:extLst>
                <a:ext uri="{FF2B5EF4-FFF2-40B4-BE49-F238E27FC236}">
                  <a16:creationId xmlns:a16="http://schemas.microsoft.com/office/drawing/2014/main" id="{79DB970F-A3D2-44E6-8F9C-A37897DFDF0A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7;p5">
              <a:extLst>
                <a:ext uri="{FF2B5EF4-FFF2-40B4-BE49-F238E27FC236}">
                  <a16:creationId xmlns:a16="http://schemas.microsoft.com/office/drawing/2014/main" id="{C9462E9E-DE3D-4A92-A021-42AD6FC907FF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8;p5">
              <a:extLst>
                <a:ext uri="{FF2B5EF4-FFF2-40B4-BE49-F238E27FC236}">
                  <a16:creationId xmlns:a16="http://schemas.microsoft.com/office/drawing/2014/main" id="{C9447ACC-0EE0-4C3D-8EB1-57935F0F744D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9;p5">
              <a:extLst>
                <a:ext uri="{FF2B5EF4-FFF2-40B4-BE49-F238E27FC236}">
                  <a16:creationId xmlns:a16="http://schemas.microsoft.com/office/drawing/2014/main" id="{36C306D9-A898-4CEB-AAE7-DFB057782061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90;p5">
              <a:extLst>
                <a:ext uri="{FF2B5EF4-FFF2-40B4-BE49-F238E27FC236}">
                  <a16:creationId xmlns:a16="http://schemas.microsoft.com/office/drawing/2014/main" id="{7B5FFE3B-E3F0-44F9-91C1-C4FA488C34D5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91;p5">
              <a:extLst>
                <a:ext uri="{FF2B5EF4-FFF2-40B4-BE49-F238E27FC236}">
                  <a16:creationId xmlns:a16="http://schemas.microsoft.com/office/drawing/2014/main" id="{706B2CF4-F6ED-4181-8336-FC7C5583C7C7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92;p5">
              <a:extLst>
                <a:ext uri="{FF2B5EF4-FFF2-40B4-BE49-F238E27FC236}">
                  <a16:creationId xmlns:a16="http://schemas.microsoft.com/office/drawing/2014/main" id="{543B054C-4FF2-421F-B941-AFF4DFCDFC49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93;p5">
              <a:extLst>
                <a:ext uri="{FF2B5EF4-FFF2-40B4-BE49-F238E27FC236}">
                  <a16:creationId xmlns:a16="http://schemas.microsoft.com/office/drawing/2014/main" id="{58D93647-37C9-4AF5-82B3-21C69CEA79CF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94;p5">
              <a:extLst>
                <a:ext uri="{FF2B5EF4-FFF2-40B4-BE49-F238E27FC236}">
                  <a16:creationId xmlns:a16="http://schemas.microsoft.com/office/drawing/2014/main" id="{7DAF3B8C-37A8-4233-A5B2-8D30765AE285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95;p5">
              <a:extLst>
                <a:ext uri="{FF2B5EF4-FFF2-40B4-BE49-F238E27FC236}">
                  <a16:creationId xmlns:a16="http://schemas.microsoft.com/office/drawing/2014/main" id="{7326AF3D-468A-4B7E-9843-189F24AA4D6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96;p5">
              <a:extLst>
                <a:ext uri="{FF2B5EF4-FFF2-40B4-BE49-F238E27FC236}">
                  <a16:creationId xmlns:a16="http://schemas.microsoft.com/office/drawing/2014/main" id="{B12EFABB-882F-4037-A6F4-29E383CFAA03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97;p5">
              <a:extLst>
                <a:ext uri="{FF2B5EF4-FFF2-40B4-BE49-F238E27FC236}">
                  <a16:creationId xmlns:a16="http://schemas.microsoft.com/office/drawing/2014/main" id="{4146C96D-3014-41EF-9CE9-C218D273D56A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98;p5">
              <a:extLst>
                <a:ext uri="{FF2B5EF4-FFF2-40B4-BE49-F238E27FC236}">
                  <a16:creationId xmlns:a16="http://schemas.microsoft.com/office/drawing/2014/main" id="{31F0E2DF-4567-4BEF-8325-1F88FDA659C4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99;p5">
              <a:extLst>
                <a:ext uri="{FF2B5EF4-FFF2-40B4-BE49-F238E27FC236}">
                  <a16:creationId xmlns:a16="http://schemas.microsoft.com/office/drawing/2014/main" id="{09E9F708-A752-439C-B209-0B03A5B1DE2F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00;p5">
              <a:extLst>
                <a:ext uri="{FF2B5EF4-FFF2-40B4-BE49-F238E27FC236}">
                  <a16:creationId xmlns:a16="http://schemas.microsoft.com/office/drawing/2014/main" id="{8F1E684F-8B5D-49B2-A928-FCC1505567DA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01;p5">
              <a:extLst>
                <a:ext uri="{FF2B5EF4-FFF2-40B4-BE49-F238E27FC236}">
                  <a16:creationId xmlns:a16="http://schemas.microsoft.com/office/drawing/2014/main" id="{F77E22B5-5198-40B4-BE22-E2008570AAD1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02;p5">
              <a:extLst>
                <a:ext uri="{FF2B5EF4-FFF2-40B4-BE49-F238E27FC236}">
                  <a16:creationId xmlns:a16="http://schemas.microsoft.com/office/drawing/2014/main" id="{29BDFD76-E537-40E1-80AF-C3DE10C931C7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03;p5">
              <a:extLst>
                <a:ext uri="{FF2B5EF4-FFF2-40B4-BE49-F238E27FC236}">
                  <a16:creationId xmlns:a16="http://schemas.microsoft.com/office/drawing/2014/main" id="{7CD14CD5-1104-4CC0-A880-D8E9A6F4E622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04;p5">
              <a:extLst>
                <a:ext uri="{FF2B5EF4-FFF2-40B4-BE49-F238E27FC236}">
                  <a16:creationId xmlns:a16="http://schemas.microsoft.com/office/drawing/2014/main" id="{8D90F7E7-27D9-4467-81FD-7B4C2B47A3BD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1" name="直線單箭頭接點 250">
            <a:extLst>
              <a:ext uri="{FF2B5EF4-FFF2-40B4-BE49-F238E27FC236}">
                <a16:creationId xmlns:a16="http://schemas.microsoft.com/office/drawing/2014/main" id="{67F89A74-E6E5-49FF-976E-C5811C3A9AFF}"/>
              </a:ext>
            </a:extLst>
          </p:cNvPr>
          <p:cNvCxnSpPr>
            <a:cxnSpLocks/>
          </p:cNvCxnSpPr>
          <p:nvPr/>
        </p:nvCxnSpPr>
        <p:spPr>
          <a:xfrm>
            <a:off x="6465690" y="4115647"/>
            <a:ext cx="519786" cy="302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Data Collection</a:t>
            </a:r>
            <a:endParaRPr/>
          </a:p>
        </p:txBody>
      </p:sp>
      <p:sp>
        <p:nvSpPr>
          <p:cNvPr id="311" name="Google Shape;311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560"/>
              <a:buAutoNum type="arabicPeriod"/>
            </a:pPr>
            <a:r>
              <a:rPr lang="en-US"/>
              <a:t>XMarket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560"/>
              <a:buAutoNum type="arabicPeriod"/>
            </a:pPr>
            <a:r>
              <a:rPr lang="en-US"/>
              <a:t>From Amazon Product data to crawl data from 18 markets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560"/>
              <a:buAutoNum type="arabicPeriod"/>
            </a:pPr>
            <a:r>
              <a:rPr lang="en-US"/>
              <a:t>Matching items by ASIN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560"/>
              <a:buAutoNum type="arabicPeriod"/>
            </a:pPr>
            <a:r>
              <a:rPr lang="en-US"/>
              <a:t>One million items, 52 million multilingual review</a:t>
            </a:r>
            <a:endParaRPr/>
          </a:p>
          <a:p>
            <a:pPr marL="457200" lvl="0" indent="-218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560"/>
              <a:buNone/>
            </a:pPr>
            <a:endParaRPr/>
          </a:p>
          <a:p>
            <a:pPr marL="457200" lvl="0" indent="-218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560"/>
              <a:buNone/>
            </a:pPr>
            <a:endParaRPr/>
          </a:p>
          <a:p>
            <a:pPr marL="457200" lvl="0" indent="-218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1560"/>
              <a:buNone/>
            </a:pPr>
            <a:endParaRPr/>
          </a:p>
        </p:txBody>
      </p:sp>
      <p:sp>
        <p:nvSpPr>
          <p:cNvPr id="310" name="Google Shape;310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924" y="2642223"/>
            <a:ext cx="3470152" cy="2407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Data Analysis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FE24C0C-DFCC-4F66-8CD3-DBAA2380E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8" name="Google Shape;318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289" y="760207"/>
            <a:ext cx="3728195" cy="25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4959" y="404500"/>
            <a:ext cx="3930040" cy="231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0262" y="2843987"/>
            <a:ext cx="3799434" cy="227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85335" y="2067226"/>
            <a:ext cx="609685" cy="130510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7"/>
          <p:cNvSpPr/>
          <p:nvPr/>
        </p:nvSpPr>
        <p:spPr>
          <a:xfrm>
            <a:off x="659081" y="3496540"/>
            <a:ext cx="2594758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Saudi Arabia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Singapore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Australia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au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United Arab Emirates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ae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Turkey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tr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Japan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jp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India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Spain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U.S.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50" b="0" i="0" u="none" strike="noStrike" cap="none">
              <a:solidFill>
                <a:srgbClr val="4376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2677894" y="3496540"/>
            <a:ext cx="2333501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China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cn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Germany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Netherlands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nl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France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fr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Brazil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Canada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Mexico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mx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Italy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United Kingdom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uk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Distribution of items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ED3C593-8432-4193-A6B2-D4DAC58B0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30" name="Google Shape;330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289" y="760207"/>
            <a:ext cx="3728195" cy="251712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8"/>
          <p:cNvSpPr/>
          <p:nvPr/>
        </p:nvSpPr>
        <p:spPr>
          <a:xfrm>
            <a:off x="659081" y="3496540"/>
            <a:ext cx="2594758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Saudi Arabia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Singapore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Australia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au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United Arab Emirates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ae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Turkey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tr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Japan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jp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India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Spain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U.S.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50" b="0" i="0" u="none" strike="noStrike" cap="none">
              <a:solidFill>
                <a:srgbClr val="4376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8"/>
          <p:cNvSpPr/>
          <p:nvPr/>
        </p:nvSpPr>
        <p:spPr>
          <a:xfrm>
            <a:off x="2677894" y="3496540"/>
            <a:ext cx="2333501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China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cn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Germany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Netherlands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nl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France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fr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Brazil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Canada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Mexico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mx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Italy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United Kingdom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uk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34" name="Google Shape;334;p8"/>
          <p:cNvSpPr/>
          <p:nvPr/>
        </p:nvSpPr>
        <p:spPr>
          <a:xfrm>
            <a:off x="2221548" y="1008024"/>
            <a:ext cx="319772" cy="174705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3325089" y="1008023"/>
            <a:ext cx="391888" cy="174705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55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Purchase count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69C95E3-B4A9-4512-938C-E2DB13850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41" name="Google Shape;341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4959" y="404500"/>
            <a:ext cx="3930040" cy="231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5335" y="2067226"/>
            <a:ext cx="609685" cy="130510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9"/>
          <p:cNvSpPr/>
          <p:nvPr/>
        </p:nvSpPr>
        <p:spPr>
          <a:xfrm>
            <a:off x="659081" y="3496540"/>
            <a:ext cx="2594758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Saudi Arabia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Singapore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Australia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au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United Arab Emirates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ae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Turkey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tr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Japan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jp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India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Spain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U.S.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50" b="0" i="0" u="none" strike="noStrike" cap="none">
              <a:solidFill>
                <a:srgbClr val="4376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2677894" y="3496540"/>
            <a:ext cx="2333501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China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cn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Germany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Netherlands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nl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France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fr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Brazil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Canada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Mexico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mx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Italy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F48"/>
              </a:buClr>
              <a:buSzPts val="819"/>
              <a:buFont typeface="Arial"/>
              <a:buAutoNum type="arabicPeriod" startAt="10"/>
            </a:pP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United Kingdom (</a:t>
            </a:r>
            <a:r>
              <a:rPr lang="en-US" sz="1050" b="1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uk</a:t>
            </a:r>
            <a:r>
              <a:rPr lang="en-US" sz="1050" b="0" i="0" u="none" strike="noStrike" cap="none">
                <a:solidFill>
                  <a:srgbClr val="43766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aling with Irrational People by Slidesgo">
  <a:themeElements>
    <a:clrScheme name="Simple Light">
      <a:dk1>
        <a:srgbClr val="003F4F"/>
      </a:dk1>
      <a:lt1>
        <a:srgbClr val="FFFFFF"/>
      </a:lt1>
      <a:dk2>
        <a:srgbClr val="FFFFFF"/>
      </a:dk2>
      <a:lt2>
        <a:srgbClr val="FFFFFF"/>
      </a:lt2>
      <a:accent1>
        <a:srgbClr val="F49394"/>
      </a:accent1>
      <a:accent2>
        <a:srgbClr val="F55B6A"/>
      </a:accent2>
      <a:accent3>
        <a:srgbClr val="9BA0C4"/>
      </a:accent3>
      <a:accent4>
        <a:srgbClr val="003F4F"/>
      </a:accent4>
      <a:accent5>
        <a:srgbClr val="9DD7CE"/>
      </a:accent5>
      <a:accent6>
        <a:srgbClr val="5A9E91"/>
      </a:accent6>
      <a:hlink>
        <a:srgbClr val="003F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1100</Words>
  <Application>Microsoft Office PowerPoint</Application>
  <PresentationFormat>如螢幕大小 (16:9)</PresentationFormat>
  <Paragraphs>308</Paragraphs>
  <Slides>46</Slides>
  <Notes>46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4" baseType="lpstr">
      <vt:lpstr>Josefin Sans</vt:lpstr>
      <vt:lpstr>Noto Sans Symbols</vt:lpstr>
      <vt:lpstr>Roboto</vt:lpstr>
      <vt:lpstr>Josefin Sans SemiBold</vt:lpstr>
      <vt:lpstr>Ranchers</vt:lpstr>
      <vt:lpstr>Arial</vt:lpstr>
      <vt:lpstr>Times New Roman</vt:lpstr>
      <vt:lpstr>Dealing with Irrational People by Slidesgo</vt:lpstr>
      <vt:lpstr>Cross-Market Product Recommendation</vt:lpstr>
      <vt:lpstr>1</vt:lpstr>
      <vt:lpstr>Problem</vt:lpstr>
      <vt:lpstr>Target</vt:lpstr>
      <vt:lpstr>Cross-domain and cross-market recommendation</vt:lpstr>
      <vt:lpstr>Data Collection</vt:lpstr>
      <vt:lpstr>Data Analysis</vt:lpstr>
      <vt:lpstr>Distribution of items</vt:lpstr>
      <vt:lpstr>Purchase count</vt:lpstr>
      <vt:lpstr>Rating Stars</vt:lpstr>
      <vt:lpstr>Mexico giving higher rating</vt:lpstr>
      <vt:lpstr>India / Japan giving lower rating</vt:lpstr>
      <vt:lpstr>Market similarity</vt:lpstr>
      <vt:lpstr>Market similarity - European</vt:lpstr>
      <vt:lpstr>Market similarity - North America</vt:lpstr>
      <vt:lpstr>Remarks</vt:lpstr>
      <vt:lpstr>1</vt:lpstr>
      <vt:lpstr>FOREC system</vt:lpstr>
      <vt:lpstr>Input／Output</vt:lpstr>
      <vt:lpstr>General schema of FOREC system</vt:lpstr>
      <vt:lpstr>FOREC system</vt:lpstr>
      <vt:lpstr>Neural matrix factorization(NMF) model</vt:lpstr>
      <vt:lpstr>Neural matrix factorization(NMF) model</vt:lpstr>
      <vt:lpstr>Neural matrix factorization(NMF) model</vt:lpstr>
      <vt:lpstr>Model-Agnostic Meta-Learning(MAML)</vt:lpstr>
      <vt:lpstr>Model-Agnostic Meta-Learning(MAML)</vt:lpstr>
      <vt:lpstr>Model-Agnostic Meta-Learning(MAML)</vt:lpstr>
      <vt:lpstr>Model-Agnostic Meta-Learning(MAML)</vt:lpstr>
      <vt:lpstr>Model-Agnostic Meta-Learning(MAML)</vt:lpstr>
      <vt:lpstr>Pre-training:Market-Agnostic NMF</vt:lpstr>
      <vt:lpstr>Pre-training:Market-Agnostic NMF</vt:lpstr>
      <vt:lpstr>Pre-training:Market-Agnostic NMF</vt:lpstr>
      <vt:lpstr>Pre-training:Market-Agnostic NMF</vt:lpstr>
      <vt:lpstr>Pre-training:Market-Agnostic NMF</vt:lpstr>
      <vt:lpstr>Forking: Market-Specifc Model Construction</vt:lpstr>
      <vt:lpstr>Forking: Market-Specifc Model Construction</vt:lpstr>
      <vt:lpstr>Forking: Market-Specifc Model Construction</vt:lpstr>
      <vt:lpstr>Fine-tuning: Final Training on the Target Market</vt:lpstr>
      <vt:lpstr>Fine-tuning: Final Training on the Target Market</vt:lpstr>
      <vt:lpstr>1</vt:lpstr>
      <vt:lpstr>PowerPoint 簡報</vt:lpstr>
      <vt:lpstr>PowerPoint 簡報</vt:lpstr>
      <vt:lpstr>PowerPoint 簡報</vt:lpstr>
      <vt:lpstr>PowerPoint 簡報</vt:lpstr>
      <vt:lpstr>1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Cross-Market Product Recommendation</dc:title>
  <dc:creator>Dayuan</dc:creator>
  <cp:lastModifiedBy>DY</cp:lastModifiedBy>
  <cp:revision>8</cp:revision>
  <cp:lastPrinted>2022-01-04T05:29:12Z</cp:lastPrinted>
  <dcterms:modified xsi:type="dcterms:W3CDTF">2022-01-05T05:43:55Z</dcterms:modified>
</cp:coreProperties>
</file>